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0" r:id="rId5"/>
    <p:sldId id="259" r:id="rId6"/>
    <p:sldId id="258" r:id="rId7"/>
    <p:sldId id="262" r:id="rId8"/>
    <p:sldId id="265" r:id="rId9"/>
    <p:sldId id="26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69E1-D8F6-486D-8AD1-13BE4EDC93A7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389-4B43-4230-906A-9B3CC76072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69E1-D8F6-486D-8AD1-13BE4EDC93A7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389-4B43-4230-906A-9B3CC76072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69E1-D8F6-486D-8AD1-13BE4EDC93A7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389-4B43-4230-906A-9B3CC76072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69E1-D8F6-486D-8AD1-13BE4EDC93A7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389-4B43-4230-906A-9B3CC76072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69E1-D8F6-486D-8AD1-13BE4EDC93A7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389-4B43-4230-906A-9B3CC76072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69E1-D8F6-486D-8AD1-13BE4EDC93A7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389-4B43-4230-906A-9B3CC760728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69E1-D8F6-486D-8AD1-13BE4EDC93A7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389-4B43-4230-906A-9B3CC76072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69E1-D8F6-486D-8AD1-13BE4EDC93A7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389-4B43-4230-906A-9B3CC76072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69E1-D8F6-486D-8AD1-13BE4EDC93A7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389-4B43-4230-906A-9B3CC76072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69E1-D8F6-486D-8AD1-13BE4EDC93A7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527389-4B43-4230-906A-9B3CC76072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69E1-D8F6-486D-8AD1-13BE4EDC93A7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7389-4B43-4230-906A-9B3CC76072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BA769E1-D8F6-486D-8AD1-13BE4EDC93A7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7527389-4B43-4230-906A-9B3CC760728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/>
          <p:nvPr/>
        </p:nvSpPr>
        <p:spPr>
          <a:xfrm>
            <a:off x="547217" y="2122170"/>
            <a:ext cx="80625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16A3A7"/>
              </a:buClr>
              <a:buFont typeface="Wingdings"/>
              <a:buChar char=""/>
              <a:tabLst>
                <a:tab pos="354965" algn="l"/>
                <a:tab pos="355600" algn="l"/>
                <a:tab pos="1774189" algn="l"/>
                <a:tab pos="2710180" algn="l"/>
                <a:tab pos="3830320" algn="l"/>
                <a:tab pos="4231640" algn="l"/>
                <a:tab pos="6042025" algn="l"/>
                <a:tab pos="6907530" algn="l"/>
              </a:tabLst>
            </a:pPr>
            <a:r>
              <a:rPr sz="2000" spc="-5" dirty="0">
                <a:latin typeface="Arial"/>
                <a:cs typeface="Arial"/>
              </a:rPr>
              <a:t>Ukrayna’d</a:t>
            </a:r>
            <a:r>
              <a:rPr sz="2000" dirty="0">
                <a:latin typeface="Arial"/>
                <a:cs typeface="Arial"/>
              </a:rPr>
              <a:t>a	</a:t>
            </a:r>
            <a:r>
              <a:rPr sz="2000" spc="-2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aaliyet	</a:t>
            </a:r>
            <a:r>
              <a:rPr sz="2000" spc="-5" dirty="0">
                <a:latin typeface="Arial"/>
                <a:cs typeface="Arial"/>
              </a:rPr>
              <a:t>g</a:t>
            </a:r>
            <a:r>
              <a:rPr sz="2000" spc="-10" dirty="0">
                <a:latin typeface="Arial"/>
                <a:cs typeface="Arial"/>
              </a:rPr>
              <a:t>ö</a:t>
            </a:r>
            <a:r>
              <a:rPr sz="2000" dirty="0">
                <a:latin typeface="Arial"/>
                <a:cs typeface="Arial"/>
              </a:rPr>
              <a:t>st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ren	</a:t>
            </a:r>
            <a:r>
              <a:rPr sz="2000" spc="-10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	Y</a:t>
            </a:r>
            <a:r>
              <a:rPr sz="2000" spc="-15" dirty="0">
                <a:latin typeface="Arial"/>
                <a:cs typeface="Arial"/>
              </a:rPr>
              <a:t>ü</a:t>
            </a:r>
            <a:r>
              <a:rPr sz="2000" dirty="0">
                <a:latin typeface="Arial"/>
                <a:cs typeface="Arial"/>
              </a:rPr>
              <a:t>k</a:t>
            </a:r>
            <a:r>
              <a:rPr sz="2000" spc="-15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k</a:t>
            </a:r>
            <a:r>
              <a:rPr sz="2000" spc="-15" dirty="0">
                <a:latin typeface="Arial"/>
                <a:cs typeface="Arial"/>
              </a:rPr>
              <a:t>ö</a:t>
            </a:r>
            <a:r>
              <a:rPr sz="2000" spc="-5" dirty="0">
                <a:latin typeface="Arial"/>
                <a:cs typeface="Arial"/>
              </a:rPr>
              <a:t>ğre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m	K</a:t>
            </a:r>
            <a:r>
              <a:rPr sz="2000" spc="-15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rulu	t</a:t>
            </a:r>
            <a:r>
              <a:rPr sz="2000" spc="-2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raf</a:t>
            </a:r>
            <a:r>
              <a:rPr sz="2000" spc="-25" dirty="0">
                <a:latin typeface="Arial"/>
                <a:cs typeface="Arial"/>
              </a:rPr>
              <a:t>ı</a:t>
            </a:r>
            <a:r>
              <a:rPr sz="2000" spc="-5" dirty="0">
                <a:latin typeface="Arial"/>
                <a:cs typeface="Arial"/>
              </a:rPr>
              <a:t>nd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n</a:t>
            </a:r>
          </a:p>
        </p:txBody>
      </p:sp>
      <p:sp>
        <p:nvSpPr>
          <p:cNvPr id="6" name="object 3"/>
          <p:cNvSpPr txBox="1"/>
          <p:nvPr/>
        </p:nvSpPr>
        <p:spPr>
          <a:xfrm>
            <a:off x="4208526" y="2426970"/>
            <a:ext cx="21145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50975" algn="l"/>
              </a:tabLst>
            </a:pPr>
            <a:r>
              <a:rPr sz="2000" dirty="0">
                <a:latin typeface="Arial"/>
                <a:cs typeface="Arial"/>
              </a:rPr>
              <a:t>kur</a:t>
            </a:r>
            <a:r>
              <a:rPr sz="2000" spc="-10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mu</a:t>
            </a:r>
            <a:r>
              <a:rPr sz="2000" spc="-10" dirty="0">
                <a:latin typeface="Arial"/>
                <a:cs typeface="Arial"/>
              </a:rPr>
              <a:t>nd</a:t>
            </a:r>
            <a:r>
              <a:rPr sz="2000" dirty="0">
                <a:latin typeface="Arial"/>
                <a:cs typeface="Arial"/>
              </a:rPr>
              <a:t>a	</a:t>
            </a:r>
            <a:r>
              <a:rPr sz="2000" spc="-5" dirty="0">
                <a:latin typeface="Arial"/>
                <a:cs typeface="Arial"/>
              </a:rPr>
              <a:t>ö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ün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4"/>
          <p:cNvSpPr txBox="1"/>
          <p:nvPr/>
        </p:nvSpPr>
        <p:spPr>
          <a:xfrm>
            <a:off x="890117" y="2426970"/>
            <a:ext cx="317563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880744" algn="l"/>
                <a:tab pos="1028700" algn="l"/>
                <a:tab pos="1396365" algn="l"/>
                <a:tab pos="1480185" algn="l"/>
              </a:tabLst>
            </a:pPr>
            <a:r>
              <a:rPr sz="2000" dirty="0">
                <a:latin typeface="Arial"/>
                <a:cs typeface="Arial"/>
              </a:rPr>
              <a:t>tan</a:t>
            </a:r>
            <a:r>
              <a:rPr sz="2000" spc="-20" dirty="0">
                <a:latin typeface="Arial"/>
                <a:cs typeface="Arial"/>
              </a:rPr>
              <a:t>ı</a:t>
            </a:r>
            <a:r>
              <a:rPr sz="2000" spc="-5" dirty="0">
                <a:latin typeface="Arial"/>
                <a:cs typeface="Arial"/>
              </a:rPr>
              <a:t>na</a:t>
            </a:r>
            <a:r>
              <a:rPr sz="2000" dirty="0">
                <a:latin typeface="Arial"/>
                <a:cs typeface="Arial"/>
              </a:rPr>
              <a:t>n		bir		Yük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kö</a:t>
            </a:r>
            <a:r>
              <a:rPr sz="2000" spc="-15" dirty="0">
                <a:latin typeface="Arial"/>
                <a:cs typeface="Arial"/>
              </a:rPr>
              <a:t>ğ</a:t>
            </a:r>
            <a:r>
              <a:rPr sz="2000" dirty="0">
                <a:latin typeface="Arial"/>
                <a:cs typeface="Arial"/>
              </a:rPr>
              <a:t>retim  veren	bir	diploma</a:t>
            </a:r>
          </a:p>
        </p:txBody>
      </p:sp>
      <p:sp>
        <p:nvSpPr>
          <p:cNvPr id="8" name="object 5"/>
          <p:cNvSpPr txBox="1"/>
          <p:nvPr/>
        </p:nvSpPr>
        <p:spPr>
          <a:xfrm>
            <a:off x="3397377" y="2731770"/>
            <a:ext cx="30721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82750" algn="l"/>
                <a:tab pos="2578100" algn="l"/>
              </a:tabLst>
            </a:pPr>
            <a:r>
              <a:rPr sz="2000" spc="-15" dirty="0">
                <a:latin typeface="Arial"/>
                <a:cs typeface="Arial"/>
              </a:rPr>
              <a:t>p</a:t>
            </a:r>
            <a:r>
              <a:rPr sz="2000" dirty="0">
                <a:latin typeface="Arial"/>
                <a:cs typeface="Arial"/>
              </a:rPr>
              <a:t>ro</a:t>
            </a:r>
            <a:r>
              <a:rPr sz="2000" spc="-15" dirty="0">
                <a:latin typeface="Arial"/>
                <a:cs typeface="Arial"/>
              </a:rPr>
              <a:t>g</a:t>
            </a:r>
            <a:r>
              <a:rPr sz="2000" dirty="0">
                <a:latin typeface="Arial"/>
                <a:cs typeface="Arial"/>
              </a:rPr>
              <a:t>ra</a:t>
            </a:r>
            <a:r>
              <a:rPr sz="2000" spc="-10" dirty="0">
                <a:latin typeface="Arial"/>
                <a:cs typeface="Arial"/>
              </a:rPr>
              <a:t>m</a:t>
            </a:r>
            <a:r>
              <a:rPr sz="2000" spc="-20" dirty="0">
                <a:latin typeface="Arial"/>
                <a:cs typeface="Arial"/>
              </a:rPr>
              <a:t>ı</a:t>
            </a:r>
            <a:r>
              <a:rPr sz="2000" spc="-5" dirty="0">
                <a:latin typeface="Arial"/>
                <a:cs typeface="Arial"/>
              </a:rPr>
              <a:t>nd</a:t>
            </a:r>
            <a:r>
              <a:rPr sz="2000" dirty="0">
                <a:latin typeface="Arial"/>
                <a:cs typeface="Arial"/>
              </a:rPr>
              <a:t>a	k</a:t>
            </a:r>
            <a:r>
              <a:rPr sz="2000" spc="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25" dirty="0">
                <a:latin typeface="Arial"/>
                <a:cs typeface="Arial"/>
              </a:rPr>
              <a:t>ı</a:t>
            </a:r>
            <a:r>
              <a:rPr sz="2000" dirty="0">
                <a:latin typeface="Arial"/>
                <a:cs typeface="Arial"/>
              </a:rPr>
              <a:t>tlı	olan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6467347" y="2426970"/>
            <a:ext cx="214312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2885" marR="5080" indent="-210820">
              <a:lnSpc>
                <a:spcPct val="100000"/>
              </a:lnSpc>
              <a:spcBef>
                <a:spcPts val="105"/>
              </a:spcBef>
              <a:tabLst>
                <a:tab pos="661670" algn="l"/>
                <a:tab pos="723900" algn="l"/>
                <a:tab pos="1240790" algn="l"/>
                <a:tab pos="1452880" algn="l"/>
              </a:tabLst>
            </a:pPr>
            <a:r>
              <a:rPr sz="2000" dirty="0">
                <a:latin typeface="Arial"/>
                <a:cs typeface="Arial"/>
              </a:rPr>
              <a:t>(y</a:t>
            </a:r>
            <a:r>
              <a:rPr sz="2000" spc="-15" dirty="0">
                <a:latin typeface="Arial"/>
                <a:cs typeface="Arial"/>
              </a:rPr>
              <a:t>ü</a:t>
            </a:r>
            <a:r>
              <a:rPr sz="2000" dirty="0">
                <a:latin typeface="Arial"/>
                <a:cs typeface="Arial"/>
              </a:rPr>
              <a:t>z	yüz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)	</a:t>
            </a:r>
            <a:r>
              <a:rPr sz="2000" spc="-5" dirty="0">
                <a:latin typeface="Arial"/>
                <a:cs typeface="Arial"/>
              </a:rPr>
              <a:t>eğit</a:t>
            </a:r>
            <a:r>
              <a:rPr sz="2000" spc="-20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m  </a:t>
            </a:r>
            <a:r>
              <a:rPr sz="2000" spc="-10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		bu	dipl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spc="-1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7"/>
          <p:cNvSpPr txBox="1">
            <a:spLocks/>
          </p:cNvSpPr>
          <p:nvPr/>
        </p:nvSpPr>
        <p:spPr>
          <a:xfrm>
            <a:off x="547217" y="3036265"/>
            <a:ext cx="8063865" cy="23674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965" marR="5080" algn="just">
              <a:spcBef>
                <a:spcPts val="105"/>
              </a:spcBef>
            </a:pPr>
            <a:r>
              <a:rPr lang="tr-TR" sz="2400" spc="-10" dirty="0" smtClean="0">
                <a:solidFill>
                  <a:schemeClr val="tx1"/>
                </a:solidFill>
              </a:rPr>
              <a:t>programının </a:t>
            </a:r>
            <a:r>
              <a:rPr lang="tr-TR" sz="2400" spc="-5" dirty="0" smtClean="0">
                <a:solidFill>
                  <a:schemeClr val="tx1"/>
                </a:solidFill>
              </a:rPr>
              <a:t>hazırlık </a:t>
            </a:r>
            <a:r>
              <a:rPr lang="tr-TR" sz="2400" spc="-10" dirty="0" smtClean="0">
                <a:solidFill>
                  <a:schemeClr val="tx1"/>
                </a:solidFill>
              </a:rPr>
              <a:t>sınıfı, </a:t>
            </a:r>
            <a:r>
              <a:rPr lang="tr-TR" sz="2400" spc="-5" dirty="0" smtClean="0">
                <a:solidFill>
                  <a:schemeClr val="tx1"/>
                </a:solidFill>
              </a:rPr>
              <a:t>ara sınıfları veya son </a:t>
            </a:r>
            <a:r>
              <a:rPr lang="tr-TR" sz="2400" spc="-10" dirty="0" smtClean="0">
                <a:solidFill>
                  <a:schemeClr val="tx1"/>
                </a:solidFill>
              </a:rPr>
              <a:t>sınıfında </a:t>
            </a:r>
            <a:r>
              <a:rPr lang="tr-TR" sz="2400" dirty="0" smtClean="0">
                <a:solidFill>
                  <a:schemeClr val="tx1"/>
                </a:solidFill>
              </a:rPr>
              <a:t>bulunan  </a:t>
            </a:r>
            <a:r>
              <a:rPr lang="tr-TR" sz="2400" spc="-15" dirty="0" smtClean="0">
                <a:solidFill>
                  <a:schemeClr val="tx1"/>
                </a:solidFill>
              </a:rPr>
              <a:t>öğrenciler, </a:t>
            </a:r>
            <a:r>
              <a:rPr lang="tr-TR" sz="2400" dirty="0" smtClean="0">
                <a:solidFill>
                  <a:schemeClr val="tx1"/>
                </a:solidFill>
              </a:rPr>
              <a:t>ÖSYS/YKS </a:t>
            </a:r>
            <a:r>
              <a:rPr lang="tr-TR" sz="2400" spc="-5" dirty="0" smtClean="0">
                <a:solidFill>
                  <a:schemeClr val="tx1"/>
                </a:solidFill>
              </a:rPr>
              <a:t>Kılavuzundaki şartlar çerçevesinde  </a:t>
            </a:r>
            <a:r>
              <a:rPr lang="tr-TR" sz="2400" dirty="0" smtClean="0">
                <a:solidFill>
                  <a:schemeClr val="tx1"/>
                </a:solidFill>
              </a:rPr>
              <a:t>Üniversitemize </a:t>
            </a:r>
            <a:r>
              <a:rPr lang="tr-TR" sz="2400" spc="-5" dirty="0" smtClean="0">
                <a:solidFill>
                  <a:schemeClr val="tx1"/>
                </a:solidFill>
              </a:rPr>
              <a:t>yatay geçiş</a:t>
            </a:r>
            <a:r>
              <a:rPr lang="tr-TR" sz="2400" spc="-45" dirty="0" smtClean="0">
                <a:solidFill>
                  <a:schemeClr val="tx1"/>
                </a:solidFill>
              </a:rPr>
              <a:t> </a:t>
            </a:r>
            <a:r>
              <a:rPr lang="tr-TR" sz="2400" spc="-10" dirty="0" smtClean="0">
                <a:solidFill>
                  <a:schemeClr val="tx1"/>
                </a:solidFill>
              </a:rPr>
              <a:t>yapabilir.</a:t>
            </a:r>
          </a:p>
          <a:p>
            <a:pPr marL="355600" indent="-342900" algn="just">
              <a:spcBef>
                <a:spcPts val="480"/>
              </a:spcBef>
              <a:buClr>
                <a:srgbClr val="16A3A7"/>
              </a:buClr>
              <a:buFont typeface="Wingdings"/>
              <a:buChar char=""/>
              <a:tabLst>
                <a:tab pos="355600" algn="l"/>
              </a:tabLst>
            </a:pPr>
            <a:r>
              <a:rPr lang="tr-TR" sz="2400" spc="-5" dirty="0" smtClean="0">
                <a:solidFill>
                  <a:schemeClr val="tx1"/>
                </a:solidFill>
              </a:rPr>
              <a:t>2021-2022</a:t>
            </a:r>
            <a:r>
              <a:rPr lang="tr-TR" sz="2400" spc="125" dirty="0" smtClean="0">
                <a:solidFill>
                  <a:schemeClr val="tx1"/>
                </a:solidFill>
              </a:rPr>
              <a:t> </a:t>
            </a:r>
            <a:r>
              <a:rPr lang="tr-TR" sz="2400" spc="-5" dirty="0" smtClean="0">
                <a:solidFill>
                  <a:schemeClr val="tx1"/>
                </a:solidFill>
              </a:rPr>
              <a:t>eğitim</a:t>
            </a:r>
            <a:r>
              <a:rPr lang="tr-TR" sz="2400" spc="125" dirty="0" smtClean="0">
                <a:solidFill>
                  <a:schemeClr val="tx1"/>
                </a:solidFill>
              </a:rPr>
              <a:t> </a:t>
            </a:r>
            <a:r>
              <a:rPr lang="tr-TR" sz="2400" spc="-5" dirty="0" smtClean="0">
                <a:solidFill>
                  <a:schemeClr val="tx1"/>
                </a:solidFill>
              </a:rPr>
              <a:t>ve</a:t>
            </a:r>
            <a:r>
              <a:rPr lang="tr-TR" sz="2400" spc="135" dirty="0" smtClean="0">
                <a:solidFill>
                  <a:schemeClr val="tx1"/>
                </a:solidFill>
              </a:rPr>
              <a:t> </a:t>
            </a:r>
            <a:r>
              <a:rPr lang="tr-TR" sz="2400" spc="-10" dirty="0" smtClean="0">
                <a:solidFill>
                  <a:schemeClr val="tx1"/>
                </a:solidFill>
              </a:rPr>
              <a:t>öğretim</a:t>
            </a:r>
            <a:r>
              <a:rPr lang="tr-TR" sz="2400" spc="130" dirty="0" smtClean="0">
                <a:solidFill>
                  <a:schemeClr val="tx1"/>
                </a:solidFill>
              </a:rPr>
              <a:t> </a:t>
            </a:r>
            <a:r>
              <a:rPr lang="tr-TR" sz="2400" spc="-5" dirty="0" smtClean="0">
                <a:solidFill>
                  <a:schemeClr val="tx1"/>
                </a:solidFill>
              </a:rPr>
              <a:t>yılı</a:t>
            </a:r>
            <a:r>
              <a:rPr lang="tr-TR" sz="2400" spc="114" dirty="0" smtClean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güz</a:t>
            </a:r>
            <a:r>
              <a:rPr lang="tr-TR" sz="2400" spc="130" dirty="0" smtClean="0">
                <a:solidFill>
                  <a:schemeClr val="tx1"/>
                </a:solidFill>
              </a:rPr>
              <a:t> </a:t>
            </a:r>
            <a:r>
              <a:rPr lang="tr-TR" sz="2400" spc="-5" dirty="0" smtClean="0">
                <a:solidFill>
                  <a:schemeClr val="tx1"/>
                </a:solidFill>
              </a:rPr>
              <a:t>dönemi</a:t>
            </a:r>
            <a:r>
              <a:rPr lang="tr-TR" sz="2400" spc="135" dirty="0" smtClean="0">
                <a:solidFill>
                  <a:schemeClr val="tx1"/>
                </a:solidFill>
              </a:rPr>
              <a:t> </a:t>
            </a:r>
            <a:r>
              <a:rPr lang="tr-TR" sz="2400" spc="-5" dirty="0" smtClean="0">
                <a:solidFill>
                  <a:schemeClr val="tx1"/>
                </a:solidFill>
              </a:rPr>
              <a:t>ve</a:t>
            </a:r>
            <a:r>
              <a:rPr lang="tr-TR" sz="2400" spc="120" dirty="0" smtClean="0">
                <a:solidFill>
                  <a:schemeClr val="tx1"/>
                </a:solidFill>
              </a:rPr>
              <a:t> </a:t>
            </a:r>
            <a:r>
              <a:rPr lang="tr-TR" sz="2400" spc="-5" dirty="0" smtClean="0">
                <a:solidFill>
                  <a:schemeClr val="tx1"/>
                </a:solidFill>
              </a:rPr>
              <a:t>önceki</a:t>
            </a:r>
            <a:r>
              <a:rPr lang="tr-TR" sz="2400" spc="130" dirty="0" smtClean="0">
                <a:solidFill>
                  <a:schemeClr val="tx1"/>
                </a:solidFill>
              </a:rPr>
              <a:t> </a:t>
            </a:r>
            <a:r>
              <a:rPr lang="tr-TR" sz="2400" spc="-5" dirty="0" smtClean="0">
                <a:solidFill>
                  <a:schemeClr val="tx1"/>
                </a:solidFill>
              </a:rPr>
              <a:t>dönemlerde</a:t>
            </a:r>
          </a:p>
          <a:p>
            <a:pPr marL="354965" algn="just"/>
            <a:r>
              <a:rPr lang="tr-TR" sz="2400" spc="-5" dirty="0" smtClean="0">
                <a:solidFill>
                  <a:schemeClr val="tx1"/>
                </a:solidFill>
              </a:rPr>
              <a:t>kayıt yaptırmış </a:t>
            </a:r>
            <a:r>
              <a:rPr lang="tr-TR" sz="2400" dirty="0" smtClean="0">
                <a:solidFill>
                  <a:schemeClr val="tx1"/>
                </a:solidFill>
              </a:rPr>
              <a:t>olan </a:t>
            </a:r>
            <a:r>
              <a:rPr lang="tr-TR" sz="2400" spc="-5" dirty="0" smtClean="0">
                <a:solidFill>
                  <a:schemeClr val="tx1"/>
                </a:solidFill>
              </a:rPr>
              <a:t>öğrenciler </a:t>
            </a:r>
            <a:r>
              <a:rPr lang="tr-TR" sz="2400" dirty="0" smtClean="0">
                <a:solidFill>
                  <a:schemeClr val="tx1"/>
                </a:solidFill>
              </a:rPr>
              <a:t>yatay </a:t>
            </a:r>
            <a:r>
              <a:rPr lang="tr-TR" sz="2400" spc="-5" dirty="0" smtClean="0">
                <a:solidFill>
                  <a:schemeClr val="tx1"/>
                </a:solidFill>
              </a:rPr>
              <a:t>geçiş </a:t>
            </a:r>
            <a:r>
              <a:rPr lang="tr-TR" sz="2400" dirty="0" smtClean="0">
                <a:solidFill>
                  <a:schemeClr val="tx1"/>
                </a:solidFill>
              </a:rPr>
              <a:t>başvurusu</a:t>
            </a:r>
            <a:r>
              <a:rPr lang="tr-TR" sz="2400" spc="-130" dirty="0" smtClean="0">
                <a:solidFill>
                  <a:schemeClr val="tx1"/>
                </a:solidFill>
              </a:rPr>
              <a:t> </a:t>
            </a:r>
            <a:r>
              <a:rPr lang="tr-TR" sz="2400" spc="-10" dirty="0" smtClean="0">
                <a:solidFill>
                  <a:schemeClr val="tx1"/>
                </a:solidFill>
              </a:rPr>
              <a:t>yapabilir.</a:t>
            </a:r>
            <a:endParaRPr lang="tr-TR" sz="2400" spc="-10" dirty="0">
              <a:solidFill>
                <a:schemeClr val="tx1"/>
              </a:solidFill>
            </a:endParaRPr>
          </a:p>
        </p:txBody>
      </p:sp>
      <p:sp>
        <p:nvSpPr>
          <p:cNvPr id="11" name="object 8"/>
          <p:cNvSpPr txBox="1">
            <a:spLocks/>
          </p:cNvSpPr>
          <p:nvPr/>
        </p:nvSpPr>
        <p:spPr>
          <a:xfrm>
            <a:off x="2477934" y="404664"/>
            <a:ext cx="4072254" cy="3911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tr-TR" sz="2400" spc="-5" smtClean="0"/>
              <a:t>KİMLER </a:t>
            </a:r>
            <a:r>
              <a:rPr lang="tr-TR" sz="2400" spc="-160" smtClean="0"/>
              <a:t>YATAY </a:t>
            </a:r>
            <a:r>
              <a:rPr lang="tr-TR" sz="2400" spc="-15" smtClean="0"/>
              <a:t>GEÇİŞ</a:t>
            </a:r>
            <a:r>
              <a:rPr lang="tr-TR" sz="2400" spc="-280" smtClean="0"/>
              <a:t> </a:t>
            </a:r>
            <a:r>
              <a:rPr lang="tr-TR" sz="2400" spc="-40" smtClean="0"/>
              <a:t>YAPABİLİR?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26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558800" y="1702410"/>
            <a:ext cx="8117656" cy="334450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80"/>
              </a:spcBef>
            </a:pPr>
            <a:r>
              <a:rPr sz="2000" dirty="0">
                <a:latin typeface="Arial"/>
                <a:cs typeface="Arial"/>
              </a:rPr>
              <a:t>Ukrayna’daki programa </a:t>
            </a:r>
            <a:r>
              <a:rPr sz="2000" spc="-5" dirty="0">
                <a:latin typeface="Arial"/>
                <a:cs typeface="Arial"/>
              </a:rPr>
              <a:t>kayıt yapılan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yıldaki;</a:t>
            </a:r>
            <a:endParaRPr sz="2000" dirty="0">
              <a:latin typeface="Arial"/>
              <a:cs typeface="Arial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480"/>
              </a:spcBef>
              <a:buClr>
                <a:srgbClr val="16A3A7"/>
              </a:buClr>
              <a:buFont typeface="Wingdings"/>
              <a:buChar char="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ÖSYS/YKS’ </a:t>
            </a:r>
            <a:r>
              <a:rPr sz="2000" spc="-5" dirty="0">
                <a:latin typeface="Arial"/>
                <a:cs typeface="Arial"/>
              </a:rPr>
              <a:t>ye girmiş ve kılavuzda yayımlanan başarı sırasına  </a:t>
            </a:r>
            <a:r>
              <a:rPr sz="2000" dirty="0">
                <a:latin typeface="Arial"/>
                <a:cs typeface="Arial"/>
              </a:rPr>
              <a:t>sahip </a:t>
            </a:r>
            <a:r>
              <a:rPr sz="2000" spc="-5" dirty="0">
                <a:latin typeface="Arial"/>
                <a:cs typeface="Arial"/>
              </a:rPr>
              <a:t>olunması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veya</a:t>
            </a:r>
            <a:endParaRPr sz="2000" dirty="0">
              <a:latin typeface="Arial"/>
              <a:cs typeface="Arial"/>
            </a:endParaRPr>
          </a:p>
          <a:p>
            <a:pPr marL="355600" marR="8255" indent="-342900" algn="just">
              <a:lnSpc>
                <a:spcPct val="100000"/>
              </a:lnSpc>
              <a:spcBef>
                <a:spcPts val="480"/>
              </a:spcBef>
              <a:buClr>
                <a:srgbClr val="16A3A7"/>
              </a:buClr>
              <a:buFont typeface="Wingdings"/>
              <a:buChar char="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ÖSYS/YKS </a:t>
            </a:r>
            <a:r>
              <a:rPr sz="2000" spc="-5" dirty="0">
                <a:latin typeface="Arial"/>
                <a:cs typeface="Arial"/>
              </a:rPr>
              <a:t>kılavuzunda </a:t>
            </a:r>
            <a:r>
              <a:rPr sz="2000" dirty="0">
                <a:latin typeface="Arial"/>
                <a:cs typeface="Arial"/>
              </a:rPr>
              <a:t>bulunan </a:t>
            </a:r>
            <a:r>
              <a:rPr sz="2000" spc="-5" dirty="0">
                <a:latin typeface="Arial"/>
                <a:cs typeface="Arial"/>
              </a:rPr>
              <a:t>sıralama </a:t>
            </a:r>
            <a:r>
              <a:rPr sz="2000" dirty="0">
                <a:latin typeface="Arial"/>
                <a:cs typeface="Arial"/>
              </a:rPr>
              <a:t>kuruluşları listelerinde  aranan </a:t>
            </a:r>
            <a:r>
              <a:rPr sz="2000" spc="-5" dirty="0">
                <a:latin typeface="Arial"/>
                <a:cs typeface="Arial"/>
              </a:rPr>
              <a:t>sıralama şartını karşılayan yükseköğretim kurumlarında  kayıtlı olunması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gerekmektedir.</a:t>
            </a:r>
            <a:endParaRPr sz="20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latin typeface="Arial"/>
                <a:cs typeface="Arial"/>
              </a:rPr>
              <a:t>Ülkemizdeki yükseköğretim </a:t>
            </a:r>
            <a:r>
              <a:rPr sz="2000" dirty="0">
                <a:latin typeface="Arial"/>
                <a:cs typeface="Arial"/>
              </a:rPr>
              <a:t>kurumlarından </a:t>
            </a:r>
            <a:r>
              <a:rPr sz="2000" spc="-5" dirty="0">
                <a:latin typeface="Arial"/>
                <a:cs typeface="Arial"/>
              </a:rPr>
              <a:t>aldıkları önlisans eğitimlerini  </a:t>
            </a:r>
            <a:r>
              <a:rPr sz="2000" dirty="0">
                <a:latin typeface="Arial"/>
                <a:cs typeface="Arial"/>
              </a:rPr>
              <a:t>yurt </a:t>
            </a:r>
            <a:r>
              <a:rPr sz="2000" spc="-5" dirty="0">
                <a:latin typeface="Arial"/>
                <a:cs typeface="Arial"/>
              </a:rPr>
              <a:t>dışındaki </a:t>
            </a:r>
            <a:r>
              <a:rPr sz="2000" dirty="0">
                <a:latin typeface="Arial"/>
                <a:cs typeface="Arial"/>
              </a:rPr>
              <a:t>yükseköğretim </a:t>
            </a:r>
            <a:r>
              <a:rPr sz="2000" spc="-5" dirty="0">
                <a:latin typeface="Arial"/>
                <a:cs typeface="Arial"/>
              </a:rPr>
              <a:t>kurumlarının </a:t>
            </a:r>
            <a:r>
              <a:rPr sz="2000" dirty="0">
                <a:latin typeface="Arial"/>
                <a:cs typeface="Arial"/>
              </a:rPr>
              <a:t>lisans </a:t>
            </a:r>
            <a:r>
              <a:rPr sz="2000" spc="-5" dirty="0">
                <a:latin typeface="Arial"/>
                <a:cs typeface="Arial"/>
              </a:rPr>
              <a:t>programlarına  saydırarak kayıt yaptıran öğrenciler </a:t>
            </a:r>
            <a:r>
              <a:rPr sz="2000" dirty="0">
                <a:latin typeface="Arial"/>
                <a:cs typeface="Arial"/>
              </a:rPr>
              <a:t>de </a:t>
            </a:r>
            <a:r>
              <a:rPr sz="2000" spc="-5" dirty="0">
                <a:latin typeface="Arial"/>
                <a:cs typeface="Arial"/>
              </a:rPr>
              <a:t>yukarıdaki şartları </a:t>
            </a:r>
            <a:r>
              <a:rPr sz="2000" dirty="0">
                <a:latin typeface="Arial"/>
                <a:cs typeface="Arial"/>
              </a:rPr>
              <a:t>sağlamaları  </a:t>
            </a:r>
            <a:r>
              <a:rPr sz="2000" spc="-5" dirty="0">
                <a:latin typeface="Arial"/>
                <a:cs typeface="Arial"/>
              </a:rPr>
              <a:t>kaydıyla </a:t>
            </a:r>
            <a:r>
              <a:rPr sz="2000" dirty="0">
                <a:latin typeface="Arial"/>
                <a:cs typeface="Arial"/>
              </a:rPr>
              <a:t>başvuru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yapabilirler.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2677414" y="638683"/>
            <a:ext cx="383880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16A3A7"/>
                </a:solidFill>
                <a:latin typeface="Carlito"/>
                <a:cs typeface="Carlito"/>
              </a:rPr>
              <a:t>BAŞARI ŞARTI </a:t>
            </a:r>
            <a:r>
              <a:rPr sz="1800" b="1" spc="-5" dirty="0">
                <a:solidFill>
                  <a:srgbClr val="16A3A7"/>
                </a:solidFill>
                <a:latin typeface="Carlito"/>
                <a:cs typeface="Carlito"/>
              </a:rPr>
              <a:t>ARANAN</a:t>
            </a:r>
            <a:r>
              <a:rPr sz="1800" b="1" spc="-20" dirty="0">
                <a:solidFill>
                  <a:srgbClr val="16A3A7"/>
                </a:solidFill>
                <a:latin typeface="Carlito"/>
                <a:cs typeface="Carlito"/>
              </a:rPr>
              <a:t> </a:t>
            </a:r>
            <a:r>
              <a:rPr sz="1800" b="1" spc="-10" dirty="0">
                <a:solidFill>
                  <a:srgbClr val="16A3A7"/>
                </a:solidFill>
                <a:latin typeface="Carlito"/>
                <a:cs typeface="Carlito"/>
              </a:rPr>
              <a:t>PROGRAMLAR</a:t>
            </a:r>
            <a:endParaRPr sz="18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514425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532282" y="1415948"/>
            <a:ext cx="8064500" cy="429938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330"/>
              </a:spcBef>
            </a:pPr>
            <a:r>
              <a:rPr sz="1900" spc="-10" dirty="0">
                <a:latin typeface="Arial"/>
                <a:cs typeface="Arial"/>
              </a:rPr>
              <a:t>Ukrayna’daki </a:t>
            </a:r>
            <a:r>
              <a:rPr sz="1900" spc="-5" dirty="0">
                <a:latin typeface="Arial"/>
                <a:cs typeface="Arial"/>
              </a:rPr>
              <a:t>programa kayıt yapılan</a:t>
            </a:r>
            <a:r>
              <a:rPr sz="1900" spc="16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yıldaki;</a:t>
            </a:r>
            <a:endParaRPr sz="1900" dirty="0">
              <a:latin typeface="Arial"/>
              <a:cs typeface="Arial"/>
            </a:endParaRPr>
          </a:p>
          <a:p>
            <a:pPr marL="355600" marR="7620" indent="-342900" algn="just">
              <a:lnSpc>
                <a:spcPts val="2050"/>
              </a:lnSpc>
              <a:spcBef>
                <a:spcPts val="490"/>
              </a:spcBef>
              <a:buClr>
                <a:srgbClr val="16A3A7"/>
              </a:buClr>
              <a:buFont typeface="Wingdings"/>
              <a:buChar char=""/>
              <a:tabLst>
                <a:tab pos="355600" algn="l"/>
              </a:tabLst>
            </a:pPr>
            <a:r>
              <a:rPr sz="1900" spc="-5" dirty="0">
                <a:latin typeface="Arial"/>
                <a:cs typeface="Arial"/>
              </a:rPr>
              <a:t>Türkiye’de </a:t>
            </a:r>
            <a:r>
              <a:rPr sz="1900" dirty="0">
                <a:latin typeface="Arial"/>
                <a:cs typeface="Arial"/>
              </a:rPr>
              <a:t>ilgili </a:t>
            </a:r>
            <a:r>
              <a:rPr sz="1900" spc="-5" dirty="0">
                <a:latin typeface="Arial"/>
                <a:cs typeface="Arial"/>
              </a:rPr>
              <a:t>yıldaki eşdeğer </a:t>
            </a:r>
            <a:r>
              <a:rPr sz="1900" dirty="0">
                <a:latin typeface="Arial"/>
                <a:cs typeface="Arial"/>
              </a:rPr>
              <a:t>diploma </a:t>
            </a:r>
            <a:r>
              <a:rPr sz="1900" spc="-5" dirty="0">
                <a:latin typeface="Arial"/>
                <a:cs typeface="Arial"/>
              </a:rPr>
              <a:t>programlarının ÖSYS/YKS  sınavında en düşük taban puanına sahip</a:t>
            </a:r>
            <a:r>
              <a:rPr sz="1900" spc="160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olunması,</a:t>
            </a:r>
            <a:endParaRPr sz="1900" dirty="0">
              <a:latin typeface="Arial"/>
              <a:cs typeface="Arial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425"/>
              </a:spcBef>
              <a:buClr>
                <a:srgbClr val="16A3A7"/>
              </a:buClr>
              <a:buFont typeface="Wingdings"/>
              <a:buChar char=""/>
              <a:tabLst>
                <a:tab pos="355600" algn="l"/>
              </a:tabLst>
            </a:pPr>
            <a:r>
              <a:rPr sz="1900" spc="-5" dirty="0">
                <a:latin typeface="Arial"/>
                <a:cs typeface="Arial"/>
              </a:rPr>
              <a:t>Özel </a:t>
            </a:r>
            <a:r>
              <a:rPr sz="1900" dirty="0">
                <a:latin typeface="Arial"/>
                <a:cs typeface="Arial"/>
              </a:rPr>
              <a:t>yetenek </a:t>
            </a:r>
            <a:r>
              <a:rPr sz="1900" spc="-5" dirty="0">
                <a:latin typeface="Arial"/>
                <a:cs typeface="Arial"/>
              </a:rPr>
              <a:t>programlarında </a:t>
            </a:r>
            <a:r>
              <a:rPr sz="1900" spc="-5" dirty="0" err="1">
                <a:latin typeface="Arial"/>
                <a:cs typeface="Arial"/>
              </a:rPr>
              <a:t>ise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lang="tr-TR" sz="1900" spc="-5" dirty="0" smtClean="0">
                <a:latin typeface="Arial"/>
                <a:cs typeface="Arial"/>
              </a:rPr>
              <a:t>(</a:t>
            </a:r>
            <a:r>
              <a:rPr sz="1900" dirty="0" err="1" smtClean="0">
                <a:latin typeface="Arial"/>
                <a:cs typeface="Arial"/>
              </a:rPr>
              <a:t>Sanat</a:t>
            </a:r>
            <a:r>
              <a:rPr sz="1900" dirty="0" smtClean="0">
                <a:latin typeface="Arial"/>
                <a:cs typeface="Arial"/>
              </a:rPr>
              <a:t> </a:t>
            </a:r>
            <a:r>
              <a:rPr sz="1900" spc="15" dirty="0">
                <a:latin typeface="Arial"/>
                <a:cs typeface="Arial"/>
              </a:rPr>
              <a:t>ve  </a:t>
            </a:r>
            <a:r>
              <a:rPr sz="1900" spc="-35" dirty="0">
                <a:latin typeface="Arial"/>
                <a:cs typeface="Arial"/>
              </a:rPr>
              <a:t>Tasarım </a:t>
            </a:r>
            <a:r>
              <a:rPr sz="1900" spc="-5" dirty="0">
                <a:latin typeface="Arial"/>
                <a:cs typeface="Arial"/>
              </a:rPr>
              <a:t>Fakültesi) </a:t>
            </a:r>
            <a:r>
              <a:rPr sz="1900" dirty="0">
                <a:latin typeface="Arial"/>
                <a:cs typeface="Arial"/>
              </a:rPr>
              <a:t>üniversitelerin ilgili yılın </a:t>
            </a:r>
            <a:r>
              <a:rPr sz="1900" spc="-5" dirty="0">
                <a:latin typeface="Arial"/>
                <a:cs typeface="Arial"/>
              </a:rPr>
              <a:t>ÖSYS/YKS’de özel </a:t>
            </a:r>
            <a:r>
              <a:rPr sz="1900" dirty="0">
                <a:latin typeface="Arial"/>
                <a:cs typeface="Arial"/>
              </a:rPr>
              <a:t>yetenek  </a:t>
            </a:r>
            <a:r>
              <a:rPr sz="1900" spc="-5" dirty="0">
                <a:latin typeface="Arial"/>
                <a:cs typeface="Arial"/>
              </a:rPr>
              <a:t>programları için </a:t>
            </a:r>
            <a:r>
              <a:rPr sz="1900" dirty="0">
                <a:latin typeface="Arial"/>
                <a:cs typeface="Arial"/>
              </a:rPr>
              <a:t>ilan edilen </a:t>
            </a:r>
            <a:r>
              <a:rPr sz="1900" spc="-5" dirty="0">
                <a:latin typeface="Arial"/>
                <a:cs typeface="Arial"/>
              </a:rPr>
              <a:t>en düşük </a:t>
            </a:r>
            <a:r>
              <a:rPr sz="1900" dirty="0">
                <a:latin typeface="Arial"/>
                <a:cs typeface="Arial"/>
              </a:rPr>
              <a:t>merkezi </a:t>
            </a:r>
            <a:r>
              <a:rPr sz="1900" spc="-5" dirty="0">
                <a:latin typeface="Arial"/>
                <a:cs typeface="Arial"/>
              </a:rPr>
              <a:t>sınav puanına </a:t>
            </a:r>
            <a:r>
              <a:rPr sz="1900" dirty="0">
                <a:latin typeface="Arial"/>
                <a:cs typeface="Arial"/>
              </a:rPr>
              <a:t>sahip  </a:t>
            </a:r>
            <a:r>
              <a:rPr sz="1900" spc="-5" dirty="0" err="1">
                <a:latin typeface="Arial"/>
                <a:cs typeface="Arial"/>
              </a:rPr>
              <a:t>olunması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smtClean="0">
                <a:latin typeface="Arial"/>
                <a:cs typeface="Arial"/>
              </a:rPr>
              <a:t>( </a:t>
            </a:r>
            <a:r>
              <a:rPr sz="1900" dirty="0" err="1">
                <a:latin typeface="Arial"/>
                <a:cs typeface="Arial"/>
              </a:rPr>
              <a:t>Sanat</a:t>
            </a:r>
            <a:r>
              <a:rPr sz="1900" dirty="0">
                <a:latin typeface="Arial"/>
                <a:cs typeface="Arial"/>
              </a:rPr>
              <a:t> </a:t>
            </a:r>
            <a:r>
              <a:rPr lang="tr-TR" sz="1900" dirty="0" smtClean="0">
                <a:latin typeface="Arial"/>
                <a:cs typeface="Arial"/>
              </a:rPr>
              <a:t> ve </a:t>
            </a:r>
            <a:r>
              <a:rPr sz="1900" spc="-35" dirty="0" err="1" smtClean="0">
                <a:latin typeface="Arial"/>
                <a:cs typeface="Arial"/>
              </a:rPr>
              <a:t>Tasarım</a:t>
            </a:r>
            <a:r>
              <a:rPr sz="1900" spc="-35" dirty="0" smtClean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Fakültesi’ni tercih </a:t>
            </a:r>
            <a:r>
              <a:rPr sz="1900" spc="5" dirty="0">
                <a:latin typeface="Arial"/>
                <a:cs typeface="Arial"/>
              </a:rPr>
              <a:t>eden  </a:t>
            </a:r>
            <a:r>
              <a:rPr sz="1900" spc="-5" dirty="0">
                <a:latin typeface="Arial"/>
                <a:cs typeface="Arial"/>
              </a:rPr>
              <a:t>öğrenciler için </a:t>
            </a:r>
            <a:r>
              <a:rPr sz="1900" dirty="0">
                <a:latin typeface="Arial"/>
                <a:cs typeface="Arial"/>
              </a:rPr>
              <a:t>ilerleyen tarihlerde Özel </a:t>
            </a:r>
            <a:r>
              <a:rPr sz="1900" spc="-30" dirty="0">
                <a:latin typeface="Arial"/>
                <a:cs typeface="Arial"/>
              </a:rPr>
              <a:t>Yetenek </a:t>
            </a:r>
            <a:r>
              <a:rPr sz="1900" spc="-5" dirty="0">
                <a:latin typeface="Arial"/>
                <a:cs typeface="Arial"/>
              </a:rPr>
              <a:t>Sınavı </a:t>
            </a:r>
            <a:r>
              <a:rPr sz="1900" spc="-10" dirty="0">
                <a:latin typeface="Arial"/>
                <a:cs typeface="Arial"/>
              </a:rPr>
              <a:t>yapılacaktır.)  </a:t>
            </a:r>
            <a:r>
              <a:rPr sz="1900" spc="-5" dirty="0">
                <a:latin typeface="Arial"/>
                <a:cs typeface="Arial"/>
              </a:rPr>
              <a:t>veya</a:t>
            </a:r>
            <a:endParaRPr sz="1900" dirty="0">
              <a:latin typeface="Arial"/>
              <a:cs typeface="Arial"/>
            </a:endParaRPr>
          </a:p>
          <a:p>
            <a:pPr marL="355600" marR="7620" indent="-342900" algn="just">
              <a:lnSpc>
                <a:spcPct val="90000"/>
              </a:lnSpc>
              <a:spcBef>
                <a:spcPts val="459"/>
              </a:spcBef>
              <a:buClr>
                <a:srgbClr val="16A3A7"/>
              </a:buClr>
              <a:buFont typeface="Wingdings"/>
              <a:buChar char=""/>
              <a:tabLst>
                <a:tab pos="355600" algn="l"/>
              </a:tabLst>
            </a:pPr>
            <a:r>
              <a:rPr sz="1900" spc="-5" dirty="0">
                <a:latin typeface="Arial"/>
                <a:cs typeface="Arial"/>
              </a:rPr>
              <a:t>ÖSYS/YKS kılavuzunda </a:t>
            </a:r>
            <a:r>
              <a:rPr sz="1900" dirty="0">
                <a:latin typeface="Arial"/>
                <a:cs typeface="Arial"/>
              </a:rPr>
              <a:t>zikredilen sıralama kuruluşları listelerinde ilk  1000’de olan yükseköğretim kurumlarında kayıtlı olunması  </a:t>
            </a:r>
            <a:r>
              <a:rPr sz="1900" spc="-10" dirty="0">
                <a:latin typeface="Arial"/>
                <a:cs typeface="Arial"/>
              </a:rPr>
              <a:t>gerekmektedir.</a:t>
            </a:r>
            <a:endParaRPr sz="1900" dirty="0">
              <a:latin typeface="Arial"/>
              <a:cs typeface="Arial"/>
            </a:endParaRPr>
          </a:p>
          <a:p>
            <a:pPr marL="12700" marR="6350" algn="just">
              <a:lnSpc>
                <a:spcPts val="2050"/>
              </a:lnSpc>
              <a:spcBef>
                <a:spcPts val="484"/>
              </a:spcBef>
            </a:pPr>
            <a:r>
              <a:rPr sz="1900" spc="-5" dirty="0">
                <a:latin typeface="Arial"/>
                <a:cs typeface="Arial"/>
              </a:rPr>
              <a:t>Ülkemizde yükseköğretim </a:t>
            </a:r>
            <a:r>
              <a:rPr sz="1900" dirty="0">
                <a:latin typeface="Arial"/>
                <a:cs typeface="Arial"/>
              </a:rPr>
              <a:t>kurumlarından </a:t>
            </a:r>
            <a:r>
              <a:rPr sz="1900" spc="-5" dirty="0">
                <a:latin typeface="Arial"/>
                <a:cs typeface="Arial"/>
              </a:rPr>
              <a:t>aldıkları önlisans </a:t>
            </a:r>
            <a:r>
              <a:rPr sz="1900" dirty="0">
                <a:latin typeface="Arial"/>
                <a:cs typeface="Arial"/>
              </a:rPr>
              <a:t>eğitimlerini </a:t>
            </a:r>
            <a:r>
              <a:rPr sz="1900" spc="-5" dirty="0">
                <a:latin typeface="Arial"/>
                <a:cs typeface="Arial"/>
              </a:rPr>
              <a:t>yurt  dışındaki yükseköğretim kurumlarının lisans </a:t>
            </a:r>
            <a:r>
              <a:rPr sz="1900" dirty="0">
                <a:latin typeface="Arial"/>
                <a:cs typeface="Arial"/>
              </a:rPr>
              <a:t>programlarına saydırarak  </a:t>
            </a:r>
            <a:r>
              <a:rPr sz="1900" spc="-5" dirty="0">
                <a:latin typeface="Arial"/>
                <a:cs typeface="Arial"/>
              </a:rPr>
              <a:t>kayıt yaptıran </a:t>
            </a:r>
            <a:r>
              <a:rPr sz="1900" dirty="0">
                <a:latin typeface="Arial"/>
                <a:cs typeface="Arial"/>
              </a:rPr>
              <a:t>öğrencilerin </a:t>
            </a:r>
            <a:r>
              <a:rPr sz="1900" spc="5" dirty="0">
                <a:latin typeface="Arial"/>
                <a:cs typeface="Arial"/>
              </a:rPr>
              <a:t>de </a:t>
            </a:r>
            <a:r>
              <a:rPr sz="1900" spc="-5" dirty="0">
                <a:latin typeface="Arial"/>
                <a:cs typeface="Arial"/>
              </a:rPr>
              <a:t>yukarıdaki şartları </a:t>
            </a:r>
            <a:r>
              <a:rPr sz="1900" dirty="0">
                <a:latin typeface="Arial"/>
                <a:cs typeface="Arial"/>
              </a:rPr>
              <a:t>sağlamaları  </a:t>
            </a:r>
            <a:r>
              <a:rPr sz="1900" spc="-10" dirty="0">
                <a:latin typeface="Arial"/>
                <a:cs typeface="Arial"/>
              </a:rPr>
              <a:t>gerekmektedir.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spc="-10" dirty="0" smtClean="0"/>
              <a:t>BAŞARI </a:t>
            </a:r>
            <a:r>
              <a:rPr lang="tr-TR" sz="1800" spc="-5" dirty="0" smtClean="0"/>
              <a:t>SIRASI </a:t>
            </a:r>
            <a:r>
              <a:rPr lang="tr-TR" sz="1800" spc="-45" dirty="0" smtClean="0"/>
              <a:t>ARANMAYAN </a:t>
            </a:r>
            <a:r>
              <a:rPr lang="tr-TR" sz="1800" spc="-10" dirty="0" smtClean="0"/>
              <a:t>PROGRAMLAR </a:t>
            </a:r>
            <a:r>
              <a:rPr lang="tr-TR" sz="1800" spc="-5" dirty="0" smtClean="0"/>
              <a:t>İÇİN </a:t>
            </a:r>
            <a:r>
              <a:rPr lang="tr-TR" sz="1800" spc="-145" dirty="0" smtClean="0"/>
              <a:t>YATAY  </a:t>
            </a:r>
            <a:r>
              <a:rPr lang="tr-TR" sz="1800" spc="-15" dirty="0" smtClean="0"/>
              <a:t>GEÇİŞ  ŞARTLARI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56941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541121" y="1654556"/>
            <a:ext cx="8063230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Clr>
                <a:srgbClr val="16A3A7"/>
              </a:buClr>
              <a:buFont typeface="Wingdings"/>
              <a:buChar char="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Ukrayna’daki bir </a:t>
            </a:r>
            <a:r>
              <a:rPr sz="2000" spc="-5" dirty="0">
                <a:latin typeface="Arial"/>
                <a:cs typeface="Arial"/>
              </a:rPr>
              <a:t>programa başvurup </a:t>
            </a:r>
            <a:r>
              <a:rPr sz="2000" dirty="0">
                <a:latin typeface="Arial"/>
                <a:cs typeface="Arial"/>
              </a:rPr>
              <a:t>o </a:t>
            </a:r>
            <a:r>
              <a:rPr sz="2000" spc="-5" dirty="0">
                <a:latin typeface="Arial"/>
                <a:cs typeface="Arial"/>
              </a:rPr>
              <a:t>program için </a:t>
            </a:r>
            <a:r>
              <a:rPr sz="2000" dirty="0">
                <a:latin typeface="Arial"/>
                <a:cs typeface="Arial"/>
              </a:rPr>
              <a:t>gerekli </a:t>
            </a:r>
            <a:r>
              <a:rPr sz="2000" spc="-5" dirty="0">
                <a:latin typeface="Arial"/>
                <a:cs typeface="Arial"/>
              </a:rPr>
              <a:t>hazırlık  sınıfında </a:t>
            </a:r>
            <a:r>
              <a:rPr sz="2000" dirty="0">
                <a:latin typeface="Arial"/>
                <a:cs typeface="Arial"/>
              </a:rPr>
              <a:t>okuyanlar da dahil olmak </a:t>
            </a:r>
            <a:r>
              <a:rPr sz="2000" spc="-5" dirty="0">
                <a:latin typeface="Arial"/>
                <a:cs typeface="Arial"/>
              </a:rPr>
              <a:t>üzere, </a:t>
            </a:r>
            <a:r>
              <a:rPr sz="2000" dirty="0">
                <a:latin typeface="Arial"/>
                <a:cs typeface="Arial"/>
              </a:rPr>
              <a:t>ilgili </a:t>
            </a:r>
            <a:r>
              <a:rPr sz="2000" spc="-5" dirty="0">
                <a:latin typeface="Arial"/>
                <a:cs typeface="Arial"/>
              </a:rPr>
              <a:t>yükseköğretim  programına kayıt oldukları yıldaki YGS/TYT puanları ile </a:t>
            </a:r>
            <a:r>
              <a:rPr sz="2000" dirty="0">
                <a:latin typeface="Arial"/>
                <a:cs typeface="Arial"/>
              </a:rPr>
              <a:t>meslek  yüksekokul </a:t>
            </a:r>
            <a:r>
              <a:rPr sz="2000" spc="-5" dirty="0">
                <a:latin typeface="Arial"/>
                <a:cs typeface="Arial"/>
              </a:rPr>
              <a:t>programlarımızın </a:t>
            </a:r>
            <a:r>
              <a:rPr sz="2000" dirty="0">
                <a:latin typeface="Arial"/>
                <a:cs typeface="Arial"/>
              </a:rPr>
              <a:t>o </a:t>
            </a:r>
            <a:r>
              <a:rPr sz="2000" spc="-5" dirty="0">
                <a:latin typeface="Arial"/>
                <a:cs typeface="Arial"/>
              </a:rPr>
              <a:t>yıldaki taban </a:t>
            </a:r>
            <a:r>
              <a:rPr sz="2000" spc="-10" dirty="0">
                <a:latin typeface="Arial"/>
                <a:cs typeface="Arial"/>
              </a:rPr>
              <a:t>puanını </a:t>
            </a:r>
            <a:r>
              <a:rPr sz="2000" spc="-5" dirty="0">
                <a:latin typeface="Arial"/>
                <a:cs typeface="Arial"/>
              </a:rPr>
              <a:t>karşılamak  şartıyla önlisans programlarına yatay geçiş başvurusunda  </a:t>
            </a:r>
            <a:r>
              <a:rPr sz="2000" spc="-10" dirty="0">
                <a:latin typeface="Arial"/>
                <a:cs typeface="Arial"/>
              </a:rPr>
              <a:t>bulunulabilir.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800" spc="-10" dirty="0" smtClean="0"/>
              <a:t>MESLEK </a:t>
            </a:r>
            <a:r>
              <a:rPr lang="tr-TR" sz="2800" spc="-15" dirty="0" smtClean="0"/>
              <a:t>YÜKSEKOKULLARINA </a:t>
            </a:r>
            <a:r>
              <a:rPr lang="tr-TR" sz="2800" spc="-5" dirty="0" smtClean="0"/>
              <a:t>(ÖNLİSANS</a:t>
            </a:r>
            <a:r>
              <a:rPr lang="tr-TR" sz="2800" spc="35" dirty="0" smtClean="0"/>
              <a:t> </a:t>
            </a:r>
            <a:r>
              <a:rPr lang="tr-TR" sz="2800" spc="-10" dirty="0" smtClean="0"/>
              <a:t>PROGRAMLARINA) YATAY GEÇİŞ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37057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541121" y="1870710"/>
            <a:ext cx="8065134" cy="36849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Ukrayna’daki programa kayıt yapılan yıldaki ÖSYS/YKS kılavuzunda  </a:t>
            </a:r>
            <a:r>
              <a:rPr sz="2000" dirty="0">
                <a:latin typeface="Arial"/>
                <a:cs typeface="Arial"/>
              </a:rPr>
              <a:t>zikredilen </a:t>
            </a:r>
            <a:r>
              <a:rPr sz="2000" spc="-5" dirty="0">
                <a:latin typeface="Arial"/>
                <a:cs typeface="Arial"/>
              </a:rPr>
              <a:t>sıralama kuruluşları </a:t>
            </a:r>
            <a:r>
              <a:rPr sz="2000" dirty="0">
                <a:latin typeface="Arial"/>
                <a:cs typeface="Arial"/>
              </a:rPr>
              <a:t>listelerinde </a:t>
            </a:r>
            <a:r>
              <a:rPr sz="2000" spc="-5" dirty="0">
                <a:latin typeface="Arial"/>
                <a:cs typeface="Arial"/>
              </a:rPr>
              <a:t>başarı sırası aranan  programlar için </a:t>
            </a:r>
            <a:r>
              <a:rPr sz="2000" spc="-10" dirty="0">
                <a:latin typeface="Arial"/>
                <a:cs typeface="Arial"/>
              </a:rPr>
              <a:t>anılan </a:t>
            </a:r>
            <a:r>
              <a:rPr sz="2000" spc="-5" dirty="0">
                <a:latin typeface="Arial"/>
                <a:cs typeface="Arial"/>
              </a:rPr>
              <a:t>kılavuzlarda aranan sıralama </a:t>
            </a:r>
            <a:r>
              <a:rPr sz="2000" spc="-10" dirty="0">
                <a:latin typeface="Arial"/>
                <a:cs typeface="Arial"/>
              </a:rPr>
              <a:t>şartını, </a:t>
            </a:r>
            <a:r>
              <a:rPr sz="2000" spc="-5" dirty="0">
                <a:latin typeface="Arial"/>
                <a:cs typeface="Arial"/>
              </a:rPr>
              <a:t>başarı  sırası aranmayan programlarda </a:t>
            </a:r>
            <a:r>
              <a:rPr sz="2000" dirty="0">
                <a:latin typeface="Arial"/>
                <a:cs typeface="Arial"/>
              </a:rPr>
              <a:t>ise ÖSYS/YKS </a:t>
            </a:r>
            <a:r>
              <a:rPr sz="2000" spc="-5" dirty="0">
                <a:latin typeface="Arial"/>
                <a:cs typeface="Arial"/>
              </a:rPr>
              <a:t>kılavuzunda </a:t>
            </a:r>
            <a:r>
              <a:rPr sz="2000" dirty="0">
                <a:latin typeface="Arial"/>
                <a:cs typeface="Arial"/>
              </a:rPr>
              <a:t>zikredilen  </a:t>
            </a:r>
            <a:r>
              <a:rPr sz="2000" spc="-5" dirty="0">
                <a:latin typeface="Arial"/>
                <a:cs typeface="Arial"/>
              </a:rPr>
              <a:t>sıralama </a:t>
            </a:r>
            <a:r>
              <a:rPr sz="2000" dirty="0">
                <a:latin typeface="Arial"/>
                <a:cs typeface="Arial"/>
              </a:rPr>
              <a:t>kuruluşları listelerinde </a:t>
            </a:r>
            <a:r>
              <a:rPr sz="2000" spc="-5" dirty="0">
                <a:latin typeface="Arial"/>
                <a:cs typeface="Arial"/>
              </a:rPr>
              <a:t>ilk </a:t>
            </a:r>
            <a:r>
              <a:rPr sz="2000" dirty="0">
                <a:latin typeface="Arial"/>
                <a:cs typeface="Arial"/>
              </a:rPr>
              <a:t>1000’de </a:t>
            </a:r>
            <a:r>
              <a:rPr sz="2000" spc="-5" dirty="0">
                <a:latin typeface="Arial"/>
                <a:cs typeface="Arial"/>
              </a:rPr>
              <a:t>olan </a:t>
            </a:r>
            <a:r>
              <a:rPr sz="2000" dirty="0">
                <a:latin typeface="Arial"/>
                <a:cs typeface="Arial"/>
              </a:rPr>
              <a:t>yükseköğretim  </a:t>
            </a:r>
            <a:r>
              <a:rPr sz="2000" spc="-5" dirty="0">
                <a:latin typeface="Arial"/>
                <a:cs typeface="Arial"/>
              </a:rPr>
              <a:t>kurumlarının </a:t>
            </a:r>
            <a:r>
              <a:rPr sz="2000" dirty="0">
                <a:latin typeface="Arial"/>
                <a:cs typeface="Arial"/>
              </a:rPr>
              <a:t>diploma </a:t>
            </a:r>
            <a:r>
              <a:rPr sz="2000" spc="-5" dirty="0">
                <a:latin typeface="Arial"/>
                <a:cs typeface="Arial"/>
              </a:rPr>
              <a:t>programına, uluslararası sınav </a:t>
            </a:r>
            <a:r>
              <a:rPr sz="2000" dirty="0">
                <a:latin typeface="Arial"/>
                <a:cs typeface="Arial"/>
              </a:rPr>
              <a:t>sonucu </a:t>
            </a:r>
            <a:r>
              <a:rPr sz="2000" spc="-5" dirty="0">
                <a:latin typeface="Arial"/>
                <a:cs typeface="Arial"/>
              </a:rPr>
              <a:t>ile </a:t>
            </a:r>
            <a:r>
              <a:rPr sz="2000" b="1" spc="-30" dirty="0">
                <a:latin typeface="Arial"/>
                <a:cs typeface="Arial"/>
              </a:rPr>
              <a:t>(SAT1,  </a:t>
            </a:r>
            <a:r>
              <a:rPr sz="2000" b="1" spc="-55" dirty="0">
                <a:latin typeface="Arial"/>
                <a:cs typeface="Arial"/>
              </a:rPr>
              <a:t>ACT, </a:t>
            </a:r>
            <a:r>
              <a:rPr sz="2000" b="1" spc="-5" dirty="0">
                <a:latin typeface="Arial"/>
                <a:cs typeface="Arial"/>
              </a:rPr>
              <a:t>ABİTUR, Fransız Bakaloryası, </a:t>
            </a:r>
            <a:r>
              <a:rPr sz="2000" b="1" dirty="0">
                <a:latin typeface="Arial"/>
                <a:cs typeface="Arial"/>
              </a:rPr>
              <a:t>GCE A </a:t>
            </a:r>
            <a:r>
              <a:rPr sz="2000" b="1" spc="-10" dirty="0">
                <a:latin typeface="Arial"/>
                <a:cs typeface="Arial"/>
              </a:rPr>
              <a:t>Level </a:t>
            </a:r>
            <a:r>
              <a:rPr sz="2000" b="1" spc="-5" dirty="0">
                <a:latin typeface="Arial"/>
                <a:cs typeface="Arial"/>
              </a:rPr>
              <a:t>Sertifikası,  International Baccalauréat IB, </a:t>
            </a:r>
            <a:r>
              <a:rPr sz="2000" b="1" spc="-15" dirty="0">
                <a:latin typeface="Arial"/>
                <a:cs typeface="Arial"/>
              </a:rPr>
              <a:t>Avusturya </a:t>
            </a:r>
            <a:r>
              <a:rPr sz="2000" b="1" dirty="0">
                <a:latin typeface="Arial"/>
                <a:cs typeface="Arial"/>
              </a:rPr>
              <a:t>Matura Diploması, </a:t>
            </a:r>
            <a:r>
              <a:rPr sz="2000" b="1" spc="-10" dirty="0">
                <a:latin typeface="Arial"/>
                <a:cs typeface="Arial"/>
              </a:rPr>
              <a:t>İtalya  </a:t>
            </a:r>
            <a:r>
              <a:rPr sz="2000" b="1" spc="-5" dirty="0">
                <a:latin typeface="Arial"/>
                <a:cs typeface="Arial"/>
              </a:rPr>
              <a:t>Maturita Diploması) </a:t>
            </a:r>
            <a:r>
              <a:rPr sz="2000" spc="-5" dirty="0">
                <a:latin typeface="Arial"/>
                <a:cs typeface="Arial"/>
              </a:rPr>
              <a:t>sonucu ile kayıt yaptırmış öğrencilerin yatay geçiş  başvurusunda bulunacağı </a:t>
            </a:r>
            <a:r>
              <a:rPr sz="2000" spc="-10" dirty="0">
                <a:latin typeface="Arial"/>
                <a:cs typeface="Arial"/>
              </a:rPr>
              <a:t>programlarımız </a:t>
            </a:r>
            <a:r>
              <a:rPr sz="2000" spc="-5" dirty="0">
                <a:latin typeface="Arial"/>
                <a:cs typeface="Arial"/>
              </a:rPr>
              <a:t>için </a:t>
            </a:r>
            <a:r>
              <a:rPr sz="2000" dirty="0">
                <a:latin typeface="Arial"/>
                <a:cs typeface="Arial"/>
              </a:rPr>
              <a:t>Üniversitemizin ilgili </a:t>
            </a:r>
            <a:r>
              <a:rPr sz="2000" spc="-5" dirty="0">
                <a:latin typeface="Arial"/>
                <a:cs typeface="Arial"/>
              </a:rPr>
              <a:t>yılda  </a:t>
            </a:r>
            <a:r>
              <a:rPr sz="2000" dirty="0">
                <a:latin typeface="Arial"/>
                <a:cs typeface="Arial"/>
              </a:rPr>
              <a:t>kabul </a:t>
            </a:r>
            <a:r>
              <a:rPr sz="2000" spc="-5" dirty="0">
                <a:latin typeface="Arial"/>
                <a:cs typeface="Arial"/>
              </a:rPr>
              <a:t>ettiği uluslararası </a:t>
            </a:r>
            <a:r>
              <a:rPr sz="2000" spc="-10" dirty="0">
                <a:latin typeface="Arial"/>
                <a:cs typeface="Arial"/>
              </a:rPr>
              <a:t>sınav </a:t>
            </a:r>
            <a:r>
              <a:rPr sz="2000" spc="-5" dirty="0">
                <a:latin typeface="Arial"/>
                <a:cs typeface="Arial"/>
              </a:rPr>
              <a:t>asgari puan şartını sağlamış olmaları  </a:t>
            </a:r>
            <a:r>
              <a:rPr sz="2000" spc="-10" dirty="0">
                <a:latin typeface="Arial"/>
                <a:cs typeface="Arial"/>
              </a:rPr>
              <a:t>gerekir.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type="title"/>
          </p:nvPr>
        </p:nvSpPr>
        <p:spPr>
          <a:xfrm>
            <a:off x="837082" y="750824"/>
            <a:ext cx="7469835" cy="1153795"/>
          </a:xfrm>
          <a:prstGeom prst="rect">
            <a:avLst/>
          </a:prstGeom>
        </p:spPr>
        <p:txBody>
          <a:bodyPr vert="horz" wrap="square" lIns="0" tIns="260985" rIns="0" bIns="0" rtlCol="0">
            <a:spAutoFit/>
          </a:bodyPr>
          <a:lstStyle/>
          <a:p>
            <a:pPr marL="739775" marR="5080" indent="-181610">
              <a:lnSpc>
                <a:spcPts val="2590"/>
              </a:lnSpc>
              <a:spcBef>
                <a:spcPts val="425"/>
              </a:spcBef>
            </a:pPr>
            <a:r>
              <a:rPr sz="2400" spc="-15" dirty="0"/>
              <a:t>ÖSYS/YKS PUANI </a:t>
            </a:r>
            <a:r>
              <a:rPr sz="2400" spc="-60" dirty="0"/>
              <a:t>OLMAYAN </a:t>
            </a:r>
            <a:r>
              <a:rPr sz="2400" spc="-55" dirty="0"/>
              <a:t>VEYA </a:t>
            </a:r>
            <a:r>
              <a:rPr sz="2400" spc="-45" dirty="0"/>
              <a:t>SINAVA </a:t>
            </a:r>
            <a:r>
              <a:rPr sz="2400" spc="-5" dirty="0"/>
              <a:t>GİRMEYEN  ÖĞRENCİLER </a:t>
            </a:r>
            <a:r>
              <a:rPr sz="2400" dirty="0"/>
              <a:t>NASIL </a:t>
            </a:r>
            <a:r>
              <a:rPr sz="2400" spc="-160" dirty="0"/>
              <a:t>YATAY </a:t>
            </a:r>
            <a:r>
              <a:rPr sz="2400" spc="-15" dirty="0"/>
              <a:t>GEÇİŞ</a:t>
            </a:r>
            <a:r>
              <a:rPr sz="2400" spc="-285" dirty="0"/>
              <a:t> </a:t>
            </a:r>
            <a:r>
              <a:rPr sz="2400" spc="-30" dirty="0"/>
              <a:t>YAPABİLECEKTİR?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77680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906576" y="2097825"/>
            <a:ext cx="6393815" cy="2613536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buClr>
                <a:srgbClr val="16A3A7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55" dirty="0">
                <a:latin typeface="Arial"/>
                <a:cs typeface="Arial"/>
              </a:rPr>
              <a:t>SAT </a:t>
            </a:r>
            <a:r>
              <a:rPr sz="2000" dirty="0">
                <a:latin typeface="Arial"/>
                <a:cs typeface="Arial"/>
              </a:rPr>
              <a:t>1 </a:t>
            </a:r>
            <a:r>
              <a:rPr sz="2000" dirty="0" smtClean="0">
                <a:latin typeface="Arial"/>
                <a:cs typeface="Arial"/>
              </a:rPr>
              <a:t>(</a:t>
            </a:r>
            <a:r>
              <a:rPr lang="tr-TR" sz="2000" dirty="0" smtClean="0">
                <a:latin typeface="Arial"/>
                <a:cs typeface="Arial"/>
              </a:rPr>
              <a:t>Toplam </a:t>
            </a:r>
            <a:r>
              <a:rPr sz="2000" dirty="0" smtClean="0">
                <a:latin typeface="Arial"/>
                <a:cs typeface="Arial"/>
              </a:rPr>
              <a:t>Minimum </a:t>
            </a:r>
            <a:r>
              <a:rPr sz="2000" dirty="0">
                <a:latin typeface="Arial"/>
                <a:cs typeface="Arial"/>
              </a:rPr>
              <a:t>1000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 err="1">
                <a:latin typeface="Arial"/>
                <a:cs typeface="Arial"/>
              </a:rPr>
              <a:t>puan</a:t>
            </a:r>
            <a:r>
              <a:rPr sz="2000" dirty="0" smtClean="0">
                <a:latin typeface="Arial"/>
                <a:cs typeface="Arial"/>
              </a:rPr>
              <a:t>)</a:t>
            </a:r>
            <a:r>
              <a:rPr lang="tr-TR" sz="2000" dirty="0" smtClean="0">
                <a:latin typeface="Arial"/>
                <a:cs typeface="Arial"/>
              </a:rPr>
              <a:t> (Matematik 600)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Clr>
                <a:srgbClr val="16A3A7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ACT (Minimum 21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Puan)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16A3A7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Abitur (Maksimum 4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Puan)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16A3A7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Fransız Bakaloryası (Minimum </a:t>
            </a:r>
            <a:r>
              <a:rPr sz="2000" spc="-5" dirty="0" smtClean="0">
                <a:latin typeface="Arial"/>
                <a:cs typeface="Arial"/>
              </a:rPr>
              <a:t>1</a:t>
            </a:r>
            <a:r>
              <a:rPr lang="tr-TR" sz="2000" spc="-5" dirty="0" smtClean="0">
                <a:latin typeface="Arial"/>
                <a:cs typeface="Arial"/>
              </a:rPr>
              <a:t>0</a:t>
            </a:r>
            <a:r>
              <a:rPr sz="2000" spc="-105" dirty="0" smtClean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Puan)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16A3A7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GCE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Level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Sertifikası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(Minimum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lang="tr-TR" sz="2000" dirty="0" smtClean="0">
                <a:latin typeface="Arial"/>
                <a:cs typeface="Arial"/>
              </a:rPr>
              <a:t>3 </a:t>
            </a:r>
            <a:r>
              <a:rPr sz="2000" dirty="0" err="1" smtClean="0">
                <a:latin typeface="Arial"/>
                <a:cs typeface="Arial"/>
              </a:rPr>
              <a:t>Dersten</a:t>
            </a:r>
            <a:r>
              <a:rPr sz="2000" spc="-145" dirty="0" smtClean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A)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16A3A7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Uluslararası Bakalorya (Minimum </a:t>
            </a:r>
            <a:r>
              <a:rPr lang="tr-TR" sz="2000" spc="-5" dirty="0" smtClean="0">
                <a:latin typeface="Arial"/>
                <a:cs typeface="Arial"/>
              </a:rPr>
              <a:t>28</a:t>
            </a:r>
            <a:r>
              <a:rPr sz="2000" spc="-5" dirty="0" smtClean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Diploma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Notu)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16A3A7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Avusturya </a:t>
            </a:r>
            <a:r>
              <a:rPr sz="2000" dirty="0">
                <a:latin typeface="Arial"/>
                <a:cs typeface="Arial"/>
              </a:rPr>
              <a:t>Matura </a:t>
            </a:r>
            <a:r>
              <a:rPr sz="2000" spc="-5" dirty="0">
                <a:latin typeface="Arial"/>
                <a:cs typeface="Arial"/>
              </a:rPr>
              <a:t>Diploması </a:t>
            </a:r>
            <a:r>
              <a:rPr sz="2000" dirty="0">
                <a:latin typeface="Arial"/>
                <a:cs typeface="Arial"/>
              </a:rPr>
              <a:t>(</a:t>
            </a:r>
            <a:r>
              <a:rPr sz="2000" dirty="0" err="1">
                <a:latin typeface="Arial"/>
                <a:cs typeface="Arial"/>
              </a:rPr>
              <a:t>Maksimum</a:t>
            </a:r>
            <a:r>
              <a:rPr sz="2000" dirty="0">
                <a:latin typeface="Arial"/>
                <a:cs typeface="Arial"/>
              </a:rPr>
              <a:t> </a:t>
            </a:r>
            <a:r>
              <a:rPr lang="tr-TR" sz="2000" dirty="0" smtClean="0">
                <a:latin typeface="Arial"/>
                <a:cs typeface="Arial"/>
              </a:rPr>
              <a:t>4</a:t>
            </a:r>
            <a:r>
              <a:rPr sz="2000" spc="-145" dirty="0" smtClean="0">
                <a:latin typeface="Arial"/>
                <a:cs typeface="Arial"/>
              </a:rPr>
              <a:t> </a:t>
            </a:r>
            <a:r>
              <a:rPr sz="2000" dirty="0" err="1">
                <a:latin typeface="Arial"/>
                <a:cs typeface="Arial"/>
              </a:rPr>
              <a:t>Puan</a:t>
            </a:r>
            <a:r>
              <a:rPr sz="2000" dirty="0" smtClean="0"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type="title"/>
          </p:nvPr>
        </p:nvSpPr>
        <p:spPr>
          <a:xfrm>
            <a:off x="770026" y="1066291"/>
            <a:ext cx="760475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55" dirty="0">
                <a:latin typeface="Carlito"/>
                <a:cs typeface="Carlito"/>
              </a:rPr>
              <a:t>Yatay </a:t>
            </a:r>
            <a:r>
              <a:rPr sz="2400" b="0" dirty="0">
                <a:latin typeface="Carlito"/>
                <a:cs typeface="Carlito"/>
              </a:rPr>
              <a:t>Geçiş </a:t>
            </a:r>
            <a:r>
              <a:rPr sz="2400" b="0" spc="-5" dirty="0">
                <a:latin typeface="Carlito"/>
                <a:cs typeface="Carlito"/>
              </a:rPr>
              <a:t>Başvurusunda </a:t>
            </a:r>
            <a:r>
              <a:rPr sz="2400" b="0" spc="-10" dirty="0">
                <a:latin typeface="Carlito"/>
                <a:cs typeface="Carlito"/>
              </a:rPr>
              <a:t>Kabul Edilecek Uluslararası</a:t>
            </a:r>
            <a:r>
              <a:rPr sz="2400" b="0" spc="45" dirty="0">
                <a:latin typeface="Carlito"/>
                <a:cs typeface="Carlito"/>
              </a:rPr>
              <a:t> </a:t>
            </a:r>
            <a:r>
              <a:rPr sz="2400" b="0" spc="-10" dirty="0">
                <a:latin typeface="Carlito"/>
                <a:cs typeface="Carlito"/>
              </a:rPr>
              <a:t>Sınavlar</a:t>
            </a:r>
            <a:endParaRPr sz="24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55047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573881" y="3012439"/>
            <a:ext cx="8061325" cy="161798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20"/>
              </a:spcBef>
            </a:pPr>
            <a:r>
              <a:rPr sz="1900" spc="-5" dirty="0">
                <a:latin typeface="Arial"/>
                <a:cs typeface="Arial"/>
              </a:rPr>
              <a:t>Ukrayna’daki bir </a:t>
            </a:r>
            <a:r>
              <a:rPr sz="1900" dirty="0">
                <a:latin typeface="Arial"/>
                <a:cs typeface="Arial"/>
              </a:rPr>
              <a:t>diploma programına </a:t>
            </a:r>
            <a:r>
              <a:rPr sz="1900" spc="-5" dirty="0">
                <a:latin typeface="Arial"/>
                <a:cs typeface="Arial"/>
              </a:rPr>
              <a:t>kayıtlı </a:t>
            </a:r>
            <a:r>
              <a:rPr sz="1900" dirty="0">
                <a:latin typeface="Arial"/>
                <a:cs typeface="Arial"/>
              </a:rPr>
              <a:t>olan yabancı </a:t>
            </a:r>
            <a:r>
              <a:rPr sz="1900" spc="-5" dirty="0">
                <a:latin typeface="Arial"/>
                <a:cs typeface="Arial"/>
              </a:rPr>
              <a:t>uyruklu  öğrenciler/ortaöğretiminin tamamını yurt dışında </a:t>
            </a:r>
            <a:r>
              <a:rPr sz="1900" dirty="0">
                <a:latin typeface="Arial"/>
                <a:cs typeface="Arial"/>
              </a:rPr>
              <a:t>tamamlayan </a:t>
            </a:r>
            <a:r>
              <a:rPr sz="1900" spc="-60" dirty="0">
                <a:latin typeface="Arial"/>
                <a:cs typeface="Arial"/>
              </a:rPr>
              <a:t>T.C. </a:t>
            </a:r>
            <a:r>
              <a:rPr sz="1900" dirty="0">
                <a:latin typeface="Arial"/>
                <a:cs typeface="Arial"/>
              </a:rPr>
              <a:t>uyruklu  </a:t>
            </a:r>
            <a:r>
              <a:rPr sz="1900" spc="-5" dirty="0">
                <a:latin typeface="Arial"/>
                <a:cs typeface="Arial"/>
              </a:rPr>
              <a:t>öğrenciler ÖSYS/YKS puanı </a:t>
            </a:r>
            <a:r>
              <a:rPr sz="1900" dirty="0">
                <a:latin typeface="Arial"/>
                <a:cs typeface="Arial"/>
              </a:rPr>
              <a:t>olmayan </a:t>
            </a:r>
            <a:r>
              <a:rPr sz="1900" spc="-5" dirty="0">
                <a:latin typeface="Arial"/>
                <a:cs typeface="Arial"/>
              </a:rPr>
              <a:t>öğrenciler </a:t>
            </a:r>
            <a:r>
              <a:rPr sz="1900" dirty="0">
                <a:latin typeface="Arial"/>
                <a:cs typeface="Arial"/>
              </a:rPr>
              <a:t>gibi </a:t>
            </a:r>
            <a:r>
              <a:rPr sz="1900" spc="-5" dirty="0">
                <a:latin typeface="Arial"/>
                <a:cs typeface="Arial"/>
              </a:rPr>
              <a:t>yatay geçiş  başvurusunda bulunacağı </a:t>
            </a:r>
            <a:r>
              <a:rPr sz="1900" dirty="0">
                <a:latin typeface="Arial"/>
                <a:cs typeface="Arial"/>
              </a:rPr>
              <a:t>program </a:t>
            </a:r>
            <a:r>
              <a:rPr sz="1900" spc="-5" dirty="0">
                <a:latin typeface="Arial"/>
                <a:cs typeface="Arial"/>
              </a:rPr>
              <a:t>için Üniversitemizin </a:t>
            </a:r>
            <a:r>
              <a:rPr sz="1900" dirty="0">
                <a:latin typeface="Arial"/>
                <a:cs typeface="Arial"/>
              </a:rPr>
              <a:t>ilgili yılda kabul  </a:t>
            </a:r>
            <a:r>
              <a:rPr sz="1900" spc="-5" dirty="0">
                <a:latin typeface="Arial"/>
                <a:cs typeface="Arial"/>
              </a:rPr>
              <a:t>ettiği uluslararası </a:t>
            </a:r>
            <a:r>
              <a:rPr sz="1900" dirty="0">
                <a:latin typeface="Arial"/>
                <a:cs typeface="Arial"/>
              </a:rPr>
              <a:t>asgari puan şartını sağlamış </a:t>
            </a:r>
            <a:r>
              <a:rPr sz="1900" spc="-5" dirty="0">
                <a:latin typeface="Arial"/>
                <a:cs typeface="Arial"/>
              </a:rPr>
              <a:t>olmaları şartıyla </a:t>
            </a:r>
            <a:r>
              <a:rPr sz="1900" dirty="0">
                <a:latin typeface="Arial"/>
                <a:cs typeface="Arial"/>
              </a:rPr>
              <a:t>yatay geçiş  </a:t>
            </a:r>
            <a:r>
              <a:rPr sz="1900" spc="-10" dirty="0">
                <a:latin typeface="Arial"/>
                <a:cs typeface="Arial"/>
              </a:rPr>
              <a:t>yapabilecektir.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type="title"/>
          </p:nvPr>
        </p:nvSpPr>
        <p:spPr>
          <a:xfrm>
            <a:off x="837082" y="750824"/>
            <a:ext cx="7402830" cy="173073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 indent="114300">
              <a:lnSpc>
                <a:spcPts val="2160"/>
              </a:lnSpc>
              <a:spcBef>
                <a:spcPts val="375"/>
              </a:spcBef>
            </a:pPr>
            <a:r>
              <a:rPr sz="2400" spc="-30" dirty="0"/>
              <a:t>UKRAYNA’DAKİ </a:t>
            </a:r>
            <a:r>
              <a:rPr sz="2400" dirty="0"/>
              <a:t>BİR </a:t>
            </a:r>
            <a:r>
              <a:rPr sz="2400" spc="-10" dirty="0"/>
              <a:t>DİPLOMA </a:t>
            </a:r>
            <a:r>
              <a:rPr sz="2400" spc="-5" dirty="0"/>
              <a:t>PROGRAMINA </a:t>
            </a:r>
            <a:r>
              <a:rPr sz="2400" spc="-25" dirty="0"/>
              <a:t>KAYITLI </a:t>
            </a:r>
            <a:r>
              <a:rPr sz="2400" spc="-5" dirty="0"/>
              <a:t>OLAN </a:t>
            </a:r>
            <a:r>
              <a:rPr sz="2400" spc="-30" dirty="0"/>
              <a:t>YABANCI  </a:t>
            </a:r>
            <a:r>
              <a:rPr sz="2400" spc="-5" dirty="0"/>
              <a:t>UYRUKLU </a:t>
            </a:r>
            <a:r>
              <a:rPr sz="2400" spc="-10" dirty="0"/>
              <a:t>ÖĞRENCİLER/ORTAÖĞRETİMİNİN </a:t>
            </a:r>
            <a:r>
              <a:rPr sz="2400" spc="-20" dirty="0"/>
              <a:t>TAMAMINI </a:t>
            </a:r>
            <a:r>
              <a:rPr sz="2400" spc="-5" dirty="0"/>
              <a:t>YURT DIŞINDA  </a:t>
            </a:r>
            <a:r>
              <a:rPr sz="2400" spc="-50" dirty="0"/>
              <a:t>TAMAMLAYAN T.C. </a:t>
            </a:r>
            <a:r>
              <a:rPr sz="2400" spc="-5" dirty="0"/>
              <a:t>UYRUKLU ÖĞRENCİLER </a:t>
            </a:r>
            <a:r>
              <a:rPr sz="2400" spc="-130" dirty="0"/>
              <a:t>YATAY </a:t>
            </a:r>
            <a:r>
              <a:rPr sz="2400" spc="-10" dirty="0"/>
              <a:t>GEÇİŞ</a:t>
            </a:r>
            <a:r>
              <a:rPr sz="2400" spc="-204" dirty="0"/>
              <a:t> </a:t>
            </a:r>
            <a:r>
              <a:rPr sz="2400" spc="-10" dirty="0"/>
              <a:t>BAŞVURUSU</a:t>
            </a:r>
            <a:endParaRPr sz="2400" dirty="0"/>
          </a:p>
          <a:p>
            <a:pPr marL="2776220">
              <a:lnSpc>
                <a:spcPts val="2130"/>
              </a:lnSpc>
            </a:pPr>
            <a:r>
              <a:rPr sz="2400" spc="-35" dirty="0"/>
              <a:t>YAPABİLECEK</a:t>
            </a:r>
            <a:r>
              <a:rPr sz="2400" spc="-20" dirty="0"/>
              <a:t> </a:t>
            </a:r>
            <a:r>
              <a:rPr sz="2400" dirty="0"/>
              <a:t>Mİ?</a:t>
            </a:r>
          </a:p>
        </p:txBody>
      </p:sp>
    </p:spTree>
    <p:extLst>
      <p:ext uri="{BB962C8B-B14F-4D97-AF65-F5344CB8AC3E}">
        <p14:creationId xmlns:p14="http://schemas.microsoft.com/office/powerpoint/2010/main" val="1013457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547217" y="2086737"/>
            <a:ext cx="26136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95755" algn="l"/>
              </a:tabLst>
            </a:pPr>
            <a:r>
              <a:rPr sz="2000" dirty="0">
                <a:latin typeface="Arial"/>
                <a:cs typeface="Arial"/>
              </a:rPr>
              <a:t>Öğrencilerin	</a:t>
            </a:r>
            <a:r>
              <a:rPr sz="2000" spc="-5" dirty="0">
                <a:latin typeface="Arial"/>
                <a:cs typeface="Arial"/>
              </a:rPr>
              <a:t>Ukrayna’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3339465" y="2086737"/>
            <a:ext cx="52698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09270" algn="l"/>
                <a:tab pos="1640205" algn="l"/>
                <a:tab pos="2788285" algn="l"/>
                <a:tab pos="3891279" algn="l"/>
              </a:tabLst>
            </a:pPr>
            <a:r>
              <a:rPr sz="2000" dirty="0">
                <a:latin typeface="Arial"/>
                <a:cs typeface="Arial"/>
              </a:rPr>
              <a:t>da	</a:t>
            </a:r>
            <a:r>
              <a:rPr sz="2000" spc="-5" dirty="0">
                <a:latin typeface="Arial"/>
                <a:cs typeface="Arial"/>
              </a:rPr>
              <a:t>öğrenim	gördüğü	diploma	</a:t>
            </a:r>
            <a:r>
              <a:rPr sz="2000" spc="-10" dirty="0">
                <a:latin typeface="Arial"/>
                <a:cs typeface="Arial"/>
              </a:rPr>
              <a:t>programının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547217" y="2391232"/>
            <a:ext cx="806195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Üniversitemizde eşdeğerinin bulunmaması </a:t>
            </a:r>
            <a:r>
              <a:rPr sz="2000" dirty="0">
                <a:latin typeface="Arial"/>
                <a:cs typeface="Arial"/>
              </a:rPr>
              <a:t>halinde, ilgili </a:t>
            </a:r>
            <a:r>
              <a:rPr sz="2000" spc="-5" dirty="0">
                <a:latin typeface="Arial"/>
                <a:cs typeface="Arial"/>
              </a:rPr>
              <a:t>programın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547217" y="2696718"/>
            <a:ext cx="30302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70355" algn="l"/>
                <a:tab pos="2083435" algn="l"/>
              </a:tabLst>
            </a:pPr>
            <a:r>
              <a:rPr sz="2000" dirty="0">
                <a:latin typeface="Arial"/>
                <a:cs typeface="Arial"/>
              </a:rPr>
              <a:t>kazanımları	</a:t>
            </a:r>
            <a:r>
              <a:rPr sz="2000" spc="-5" dirty="0">
                <a:latin typeface="Arial"/>
                <a:cs typeface="Arial"/>
              </a:rPr>
              <a:t>ve	içerikleri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798189" y="2696718"/>
            <a:ext cx="40017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83105" algn="l"/>
                <a:tab pos="2788285" algn="l"/>
              </a:tabLst>
            </a:pPr>
            <a:r>
              <a:rPr sz="2000" spc="-5" dirty="0">
                <a:latin typeface="Arial"/>
                <a:cs typeface="Arial"/>
              </a:rPr>
              <a:t>Üniversitemizin	</a:t>
            </a:r>
            <a:r>
              <a:rPr sz="2000" spc="10" dirty="0">
                <a:latin typeface="Arial"/>
                <a:cs typeface="Arial"/>
              </a:rPr>
              <a:t>mer’i	</a:t>
            </a:r>
            <a:r>
              <a:rPr sz="2000" spc="-5" dirty="0">
                <a:latin typeface="Arial"/>
                <a:cs typeface="Arial"/>
              </a:rPr>
              <a:t>(yürürlükte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8019033" y="2696718"/>
            <a:ext cx="5911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olan)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8"/>
          <p:cNvSpPr txBox="1"/>
          <p:nvPr/>
        </p:nvSpPr>
        <p:spPr>
          <a:xfrm>
            <a:off x="547217" y="3001518"/>
            <a:ext cx="51466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97635" algn="l"/>
                <a:tab pos="3251200" algn="l"/>
              </a:tabLst>
            </a:pPr>
            <a:r>
              <a:rPr sz="2000" spc="-5" dirty="0">
                <a:latin typeface="Arial"/>
                <a:cs typeface="Arial"/>
              </a:rPr>
              <a:t>mevzuatı	çerçevesinde	değerlendirilerek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9"/>
          <p:cNvSpPr txBox="1"/>
          <p:nvPr/>
        </p:nvSpPr>
        <p:spPr>
          <a:xfrm>
            <a:off x="6023864" y="3001518"/>
            <a:ext cx="25869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82750" algn="l"/>
              </a:tabLst>
            </a:pPr>
            <a:r>
              <a:rPr sz="2000" spc="-15" dirty="0">
                <a:latin typeface="Arial"/>
                <a:cs typeface="Arial"/>
              </a:rPr>
              <a:t>ö</a:t>
            </a:r>
            <a:r>
              <a:rPr sz="2000" spc="-5" dirty="0">
                <a:latin typeface="Arial"/>
                <a:cs typeface="Arial"/>
              </a:rPr>
              <a:t>ğr</a:t>
            </a:r>
            <a:r>
              <a:rPr sz="2000" spc="-2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5" dirty="0">
                <a:latin typeface="Arial"/>
                <a:cs typeface="Arial"/>
              </a:rPr>
              <a:t>ileri</a:t>
            </a:r>
            <a:r>
              <a:rPr sz="2000" dirty="0">
                <a:latin typeface="Arial"/>
                <a:cs typeface="Arial"/>
              </a:rPr>
              <a:t>n	ta</a:t>
            </a:r>
            <a:r>
              <a:rPr sz="2000" spc="-1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p</a:t>
            </a:r>
            <a:r>
              <a:rPr sz="2000" dirty="0">
                <a:latin typeface="Arial"/>
                <a:cs typeface="Arial"/>
              </a:rPr>
              <a:t>le</a:t>
            </a:r>
            <a:r>
              <a:rPr sz="2000" spc="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i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0"/>
          <p:cNvSpPr txBox="1"/>
          <p:nvPr/>
        </p:nvSpPr>
        <p:spPr>
          <a:xfrm>
            <a:off x="547217" y="3306317"/>
            <a:ext cx="806450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859914" algn="l"/>
                <a:tab pos="2760345" algn="l"/>
                <a:tab pos="4704080" algn="l"/>
                <a:tab pos="5518150" algn="l"/>
                <a:tab pos="5938520" algn="l"/>
                <a:tab pos="6388100" algn="l"/>
                <a:tab pos="7160895" algn="l"/>
              </a:tabLst>
            </a:pPr>
            <a:r>
              <a:rPr sz="2000" spc="-5" dirty="0">
                <a:latin typeface="Arial"/>
                <a:cs typeface="Arial"/>
              </a:rPr>
              <a:t>do</a:t>
            </a:r>
            <a:r>
              <a:rPr sz="2000" spc="-10" dirty="0">
                <a:latin typeface="Arial"/>
                <a:cs typeface="Arial"/>
              </a:rPr>
              <a:t>ğ</a:t>
            </a:r>
            <a:r>
              <a:rPr sz="2000" dirty="0">
                <a:latin typeface="Arial"/>
                <a:cs typeface="Arial"/>
              </a:rPr>
              <a:t>ru</a:t>
            </a:r>
            <a:r>
              <a:rPr sz="2000" spc="-5" dirty="0">
                <a:latin typeface="Arial"/>
                <a:cs typeface="Arial"/>
              </a:rPr>
              <a:t>lt</a:t>
            </a:r>
            <a:r>
              <a:rPr sz="2000" spc="-20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5" dirty="0">
                <a:latin typeface="Arial"/>
                <a:cs typeface="Arial"/>
              </a:rPr>
              <a:t>u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,	intibak	k</a:t>
            </a:r>
            <a:r>
              <a:rPr sz="2000" spc="-2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misyonlar</a:t>
            </a:r>
            <a:r>
              <a:rPr sz="2000" spc="-20" dirty="0">
                <a:latin typeface="Arial"/>
                <a:cs typeface="Arial"/>
              </a:rPr>
              <a:t>ı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spc="-20" dirty="0">
                <a:latin typeface="Arial"/>
                <a:cs typeface="Arial"/>
              </a:rPr>
              <a:t>ı</a:t>
            </a:r>
            <a:r>
              <a:rPr sz="2000" dirty="0">
                <a:latin typeface="Arial"/>
                <a:cs typeface="Arial"/>
              </a:rPr>
              <a:t>n	kar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rı	</a:t>
            </a:r>
            <a:r>
              <a:rPr sz="2000" spc="-5" dirty="0">
                <a:latin typeface="Arial"/>
                <a:cs typeface="Arial"/>
              </a:rPr>
              <a:t>il</a:t>
            </a:r>
            <a:r>
              <a:rPr sz="2000" dirty="0">
                <a:latin typeface="Arial"/>
                <a:cs typeface="Arial"/>
              </a:rPr>
              <a:t>e	en	yak</a:t>
            </a:r>
            <a:r>
              <a:rPr sz="2000" spc="-20" dirty="0">
                <a:latin typeface="Arial"/>
                <a:cs typeface="Arial"/>
              </a:rPr>
              <a:t>ı</a:t>
            </a:r>
            <a:r>
              <a:rPr sz="2000" dirty="0">
                <a:latin typeface="Arial"/>
                <a:cs typeface="Arial"/>
              </a:rPr>
              <a:t>n	diplo</a:t>
            </a:r>
            <a:r>
              <a:rPr sz="2000" spc="-10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a  </a:t>
            </a:r>
            <a:r>
              <a:rPr sz="2000" spc="-5" dirty="0">
                <a:latin typeface="Arial"/>
                <a:cs typeface="Arial"/>
              </a:rPr>
              <a:t>programına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yerleştirilebilecektir.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1"/>
          <p:cNvSpPr txBox="1">
            <a:spLocks noGrp="1"/>
          </p:cNvSpPr>
          <p:nvPr>
            <p:ph type="title"/>
          </p:nvPr>
        </p:nvSpPr>
        <p:spPr>
          <a:xfrm>
            <a:off x="837082" y="923829"/>
            <a:ext cx="7469835" cy="807785"/>
          </a:xfrm>
          <a:prstGeom prst="rect">
            <a:avLst/>
          </a:prstGeom>
        </p:spPr>
        <p:txBody>
          <a:bodyPr vert="horz" wrap="square" lIns="0" tIns="190373" rIns="0" bIns="0" rtlCol="0">
            <a:spAutoFit/>
          </a:bodyPr>
          <a:lstStyle/>
          <a:p>
            <a:pPr marL="2182495" marR="5080" indent="-2131060" algn="l">
              <a:lnSpc>
                <a:spcPts val="2380"/>
              </a:lnSpc>
              <a:spcBef>
                <a:spcPts val="390"/>
              </a:spcBef>
            </a:pPr>
            <a:r>
              <a:rPr sz="2000" spc="-10" dirty="0"/>
              <a:t>ÜLKEMİZDE </a:t>
            </a:r>
            <a:r>
              <a:rPr sz="2000" spc="-15" dirty="0"/>
              <a:t>EŞDEĞER </a:t>
            </a:r>
            <a:r>
              <a:rPr sz="2000" spc="-10" dirty="0"/>
              <a:t>PROGRAMI </a:t>
            </a:r>
            <a:r>
              <a:rPr sz="2000" spc="-60" dirty="0"/>
              <a:t>OLMAYAN </a:t>
            </a:r>
            <a:r>
              <a:rPr sz="2000" spc="-5" dirty="0"/>
              <a:t>ÖĞRENCİLER </a:t>
            </a:r>
            <a:r>
              <a:rPr sz="2000" dirty="0"/>
              <a:t>NASIL  </a:t>
            </a:r>
            <a:r>
              <a:rPr sz="2000" spc="-145" dirty="0"/>
              <a:t>YATAY </a:t>
            </a:r>
            <a:r>
              <a:rPr sz="2000" spc="-15" dirty="0"/>
              <a:t>GEÇİŞ</a:t>
            </a:r>
            <a:r>
              <a:rPr sz="2000" spc="-200" dirty="0"/>
              <a:t> </a:t>
            </a:r>
            <a:r>
              <a:rPr sz="2000" spc="-40" dirty="0"/>
              <a:t>YAPABİLECEK?</a:t>
            </a:r>
          </a:p>
        </p:txBody>
      </p:sp>
    </p:spTree>
    <p:extLst>
      <p:ext uri="{BB962C8B-B14F-4D97-AF65-F5344CB8AC3E}">
        <p14:creationId xmlns:p14="http://schemas.microsoft.com/office/powerpoint/2010/main" val="146925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2"/>
          <p:cNvSpPr txBox="1"/>
          <p:nvPr/>
        </p:nvSpPr>
        <p:spPr>
          <a:xfrm>
            <a:off x="474370" y="1798701"/>
            <a:ext cx="16922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Üniversitemize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3"/>
          <p:cNvSpPr txBox="1"/>
          <p:nvPr/>
        </p:nvSpPr>
        <p:spPr>
          <a:xfrm>
            <a:off x="2335529" y="1798701"/>
            <a:ext cx="6324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ya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ay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4"/>
          <p:cNvSpPr txBox="1"/>
          <p:nvPr/>
        </p:nvSpPr>
        <p:spPr>
          <a:xfrm>
            <a:off x="3135629" y="1798701"/>
            <a:ext cx="6178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g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ç</a:t>
            </a:r>
            <a:r>
              <a:rPr sz="2000" spc="-10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ş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5"/>
          <p:cNvSpPr txBox="1"/>
          <p:nvPr/>
        </p:nvSpPr>
        <p:spPr>
          <a:xfrm>
            <a:off x="3922267" y="1798701"/>
            <a:ext cx="7188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yapan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6"/>
          <p:cNvSpPr txBox="1"/>
          <p:nvPr/>
        </p:nvSpPr>
        <p:spPr>
          <a:xfrm>
            <a:off x="4809235" y="1798701"/>
            <a:ext cx="13385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öğrencilerin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7"/>
          <p:cNvSpPr txBox="1"/>
          <p:nvPr/>
        </p:nvSpPr>
        <p:spPr>
          <a:xfrm>
            <a:off x="6315202" y="1798701"/>
            <a:ext cx="5619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ka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kı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8"/>
          <p:cNvSpPr txBox="1"/>
          <p:nvPr/>
        </p:nvSpPr>
        <p:spPr>
          <a:xfrm>
            <a:off x="7043673" y="1798701"/>
            <a:ext cx="14935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payı/öğrenim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9"/>
          <p:cNvSpPr txBox="1"/>
          <p:nvPr/>
        </p:nvSpPr>
        <p:spPr>
          <a:xfrm>
            <a:off x="474370" y="2103501"/>
            <a:ext cx="25342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23010" algn="l"/>
              </a:tabLst>
            </a:pPr>
            <a:r>
              <a:rPr sz="2000" spc="-5" dirty="0">
                <a:latin typeface="Arial"/>
                <a:cs typeface="Arial"/>
              </a:rPr>
              <a:t>ücretleri,	“2021-2022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10"/>
          <p:cNvSpPr txBox="1"/>
          <p:nvPr/>
        </p:nvSpPr>
        <p:spPr>
          <a:xfrm>
            <a:off x="3219450" y="2103501"/>
            <a:ext cx="7315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Eği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im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11"/>
          <p:cNvSpPr txBox="1"/>
          <p:nvPr/>
        </p:nvSpPr>
        <p:spPr>
          <a:xfrm>
            <a:off x="4161535" y="2103501"/>
            <a:ext cx="14331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16890" algn="l"/>
              </a:tabLst>
            </a:pPr>
            <a:r>
              <a:rPr sz="2000" spc="-10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	</a:t>
            </a:r>
            <a:r>
              <a:rPr sz="2000" spc="-15" dirty="0">
                <a:latin typeface="Arial"/>
                <a:cs typeface="Arial"/>
              </a:rPr>
              <a:t>Ö</a:t>
            </a:r>
            <a:r>
              <a:rPr sz="2000" spc="-5" dirty="0">
                <a:latin typeface="Arial"/>
                <a:cs typeface="Arial"/>
              </a:rPr>
              <a:t>ğ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tim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12"/>
          <p:cNvSpPr txBox="1"/>
          <p:nvPr/>
        </p:nvSpPr>
        <p:spPr>
          <a:xfrm>
            <a:off x="6831838" y="2103501"/>
            <a:ext cx="1706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Yükseköğretim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13"/>
          <p:cNvSpPr txBox="1"/>
          <p:nvPr/>
        </p:nvSpPr>
        <p:spPr>
          <a:xfrm>
            <a:off x="474370" y="2407996"/>
            <a:ext cx="328041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72920" algn="l"/>
                <a:tab pos="2477135" algn="l"/>
              </a:tabLst>
            </a:pPr>
            <a:r>
              <a:rPr sz="2000" spc="-10" dirty="0">
                <a:latin typeface="Arial"/>
                <a:cs typeface="Arial"/>
              </a:rPr>
              <a:t>K</a:t>
            </a:r>
            <a:r>
              <a:rPr sz="2000" spc="-5" dirty="0">
                <a:latin typeface="Arial"/>
                <a:cs typeface="Arial"/>
              </a:rPr>
              <a:t>uruml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ı</a:t>
            </a:r>
            <a:r>
              <a:rPr sz="2000" spc="-5" dirty="0">
                <a:latin typeface="Arial"/>
                <a:cs typeface="Arial"/>
              </a:rPr>
              <a:t>nd</a:t>
            </a:r>
            <a:r>
              <a:rPr sz="2000" dirty="0">
                <a:latin typeface="Arial"/>
                <a:cs typeface="Arial"/>
              </a:rPr>
              <a:t>a	Ca</a:t>
            </a:r>
            <a:r>
              <a:rPr sz="2000" spc="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i	Hiz</a:t>
            </a:r>
            <a:r>
              <a:rPr sz="2000" spc="-20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14"/>
          <p:cNvSpPr txBox="1"/>
          <p:nvPr/>
        </p:nvSpPr>
        <p:spPr>
          <a:xfrm>
            <a:off x="3964940" y="2407996"/>
            <a:ext cx="145224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Maliyetlerine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15"/>
          <p:cNvSpPr txBox="1"/>
          <p:nvPr/>
        </p:nvSpPr>
        <p:spPr>
          <a:xfrm>
            <a:off x="5627878" y="2103501"/>
            <a:ext cx="99250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923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Y</a:t>
            </a:r>
            <a:r>
              <a:rPr sz="2000" spc="-25" dirty="0">
                <a:latin typeface="Arial"/>
                <a:cs typeface="Arial"/>
              </a:rPr>
              <a:t>ı</a:t>
            </a:r>
            <a:r>
              <a:rPr sz="2000" spc="5" dirty="0">
                <a:latin typeface="Arial"/>
                <a:cs typeface="Arial"/>
              </a:rPr>
              <a:t>l</a:t>
            </a:r>
            <a:r>
              <a:rPr sz="2000" spc="-20" dirty="0">
                <a:latin typeface="Arial"/>
                <a:cs typeface="Arial"/>
              </a:rPr>
              <a:t>ı</a:t>
            </a:r>
            <a:r>
              <a:rPr sz="2000" spc="10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da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Öğrenci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16"/>
          <p:cNvSpPr txBox="1"/>
          <p:nvPr/>
        </p:nvSpPr>
        <p:spPr>
          <a:xfrm>
            <a:off x="474370" y="2713482"/>
            <a:ext cx="60509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19835" algn="l"/>
                <a:tab pos="2025650" algn="l"/>
                <a:tab pos="3047365" algn="l"/>
                <a:tab pos="3545840" algn="l"/>
                <a:tab pos="4749800" algn="l"/>
              </a:tabLst>
            </a:pPr>
            <a:r>
              <a:rPr sz="2000" dirty="0">
                <a:latin typeface="Arial"/>
                <a:cs typeface="Arial"/>
              </a:rPr>
              <a:t>Al</a:t>
            </a:r>
            <a:r>
              <a:rPr sz="2000" spc="-20" dirty="0">
                <a:latin typeface="Arial"/>
                <a:cs typeface="Arial"/>
              </a:rPr>
              <a:t>ı</a:t>
            </a:r>
            <a:r>
              <a:rPr sz="2000" spc="-5" dirty="0">
                <a:latin typeface="Arial"/>
                <a:cs typeface="Arial"/>
              </a:rPr>
              <a:t>na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k	K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tkı	Pa</a:t>
            </a:r>
            <a:r>
              <a:rPr sz="2000" spc="-10" dirty="0">
                <a:latin typeface="Arial"/>
                <a:cs typeface="Arial"/>
              </a:rPr>
              <a:t>y</a:t>
            </a:r>
            <a:r>
              <a:rPr sz="2000" spc="-5" dirty="0">
                <a:latin typeface="Arial"/>
                <a:cs typeface="Arial"/>
              </a:rPr>
              <a:t>lar</a:t>
            </a:r>
            <a:r>
              <a:rPr sz="2000" dirty="0">
                <a:latin typeface="Arial"/>
                <a:cs typeface="Arial"/>
              </a:rPr>
              <a:t>ı	</a:t>
            </a:r>
            <a:r>
              <a:rPr sz="2000" spc="-10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	Ö</a:t>
            </a:r>
            <a:r>
              <a:rPr sz="2000" spc="-10" dirty="0">
                <a:latin typeface="Arial"/>
                <a:cs typeface="Arial"/>
              </a:rPr>
              <a:t>ğ</a:t>
            </a:r>
            <a:r>
              <a:rPr sz="2000" dirty="0">
                <a:latin typeface="Arial"/>
                <a:cs typeface="Arial"/>
              </a:rPr>
              <a:t>re</a:t>
            </a:r>
            <a:r>
              <a:rPr sz="2000" spc="-5" dirty="0">
                <a:latin typeface="Arial"/>
                <a:cs typeface="Arial"/>
              </a:rPr>
              <a:t>ni</a:t>
            </a:r>
            <a:r>
              <a:rPr sz="2000" dirty="0">
                <a:latin typeface="Arial"/>
                <a:cs typeface="Arial"/>
              </a:rPr>
              <a:t>m	</a:t>
            </a:r>
            <a:r>
              <a:rPr sz="2000" spc="5" dirty="0">
                <a:latin typeface="Arial"/>
                <a:cs typeface="Arial"/>
              </a:rPr>
              <a:t>Ü</a:t>
            </a:r>
            <a:r>
              <a:rPr sz="2000" dirty="0">
                <a:latin typeface="Arial"/>
                <a:cs typeface="Arial"/>
              </a:rPr>
              <a:t>cr</a:t>
            </a:r>
            <a:r>
              <a:rPr sz="2000" spc="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tl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inin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17"/>
          <p:cNvSpPr txBox="1"/>
          <p:nvPr/>
        </p:nvSpPr>
        <p:spPr>
          <a:xfrm>
            <a:off x="6728206" y="2407996"/>
            <a:ext cx="1029969" cy="63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Katkısı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2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espi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ine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18"/>
          <p:cNvSpPr txBox="1"/>
          <p:nvPr/>
        </p:nvSpPr>
        <p:spPr>
          <a:xfrm>
            <a:off x="7763382" y="2407996"/>
            <a:ext cx="774700" cy="63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Olar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k</a:t>
            </a:r>
            <a:endParaRPr sz="20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”</a:t>
            </a:r>
            <a:endParaRPr sz="2000">
              <a:latin typeface="Arial"/>
              <a:cs typeface="Arial"/>
            </a:endParaRPr>
          </a:p>
        </p:txBody>
      </p:sp>
      <p:sp>
        <p:nvSpPr>
          <p:cNvPr id="32" name="object 19"/>
          <p:cNvSpPr txBox="1"/>
          <p:nvPr/>
        </p:nvSpPr>
        <p:spPr>
          <a:xfrm>
            <a:off x="474370" y="3018282"/>
            <a:ext cx="52317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Cumhurbaşkanlığı </a:t>
            </a:r>
            <a:r>
              <a:rPr sz="2000" dirty="0">
                <a:latin typeface="Arial"/>
                <a:cs typeface="Arial"/>
              </a:rPr>
              <a:t>Kararı Uyarınca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alınacaktır.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3" name="object 20"/>
          <p:cNvSpPr txBox="1">
            <a:spLocks noGrp="1"/>
          </p:cNvSpPr>
          <p:nvPr>
            <p:ph type="title"/>
          </p:nvPr>
        </p:nvSpPr>
        <p:spPr>
          <a:xfrm>
            <a:off x="2383027" y="778255"/>
            <a:ext cx="42424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ÖĞRENİM </a:t>
            </a:r>
            <a:r>
              <a:rPr sz="2400" dirty="0"/>
              <a:t>ÜCRETLERİ NE</a:t>
            </a:r>
            <a:r>
              <a:rPr sz="2400" spc="-100" dirty="0"/>
              <a:t> </a:t>
            </a:r>
            <a:r>
              <a:rPr sz="2400" spc="-15" dirty="0"/>
              <a:t>KADAR?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2282853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</TotalTime>
  <Words>573</Words>
  <Application>Microsoft Office PowerPoint</Application>
  <PresentationFormat>Ekran Gösterisi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Açılar</vt:lpstr>
      <vt:lpstr>PowerPoint Sunusu</vt:lpstr>
      <vt:lpstr>PowerPoint Sunusu</vt:lpstr>
      <vt:lpstr>BAŞARI SIRASI ARANMAYAN PROGRAMLAR İÇİN YATAY  GEÇİŞ  ŞARTLARI</vt:lpstr>
      <vt:lpstr>MESLEK YÜKSEKOKULLARINA (ÖNLİSANS PROGRAMLARINA) YATAY GEÇİŞ</vt:lpstr>
      <vt:lpstr>ÖSYS/YKS PUANI OLMAYAN VEYA SINAVA GİRMEYEN  ÖĞRENCİLER NASIL YATAY GEÇİŞ YAPABİLECEKTİR?</vt:lpstr>
      <vt:lpstr>Yatay Geçiş Başvurusunda Kabul Edilecek Uluslararası Sınavlar</vt:lpstr>
      <vt:lpstr>UKRAYNA’DAKİ BİR DİPLOMA PROGRAMINA KAYITLI OLAN YABANCI  UYRUKLU ÖĞRENCİLER/ORTAÖĞRETİMİNİN TAMAMINI YURT DIŞINDA  TAMAMLAYAN T.C. UYRUKLU ÖĞRENCİLER YATAY GEÇİŞ BAŞVURUSU YAPABİLECEK Mİ?</vt:lpstr>
      <vt:lpstr>ÜLKEMİZDE EŞDEĞER PROGRAMI OLMAYAN ÖĞRENCİLER NASIL  YATAY GEÇİŞ YAPABİLECEK?</vt:lpstr>
      <vt:lpstr>ÖĞRENİM ÜCRETLERİ NE KADAR?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2022-04-04T06:41:05Z</dcterms:created>
  <dcterms:modified xsi:type="dcterms:W3CDTF">2022-04-04T08:41:10Z</dcterms:modified>
</cp:coreProperties>
</file>